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30275213" cy="42803763"/>
  <p:notesSz cx="9144000" cy="6858000"/>
  <p:defaultTextStyle>
    <a:defPPr>
      <a:defRPr lang="en-US"/>
    </a:defPPr>
    <a:lvl1pPr marL="0" algn="l" defTabSz="4493544" rtl="0" eaLnBrk="1" latinLnBrk="0" hangingPunct="1">
      <a:defRPr sz="8800" kern="1200">
        <a:solidFill>
          <a:schemeClr val="tx1"/>
        </a:solidFill>
        <a:latin typeface="+mn-lt"/>
        <a:ea typeface="+mn-ea"/>
        <a:cs typeface="+mn-cs"/>
      </a:defRPr>
    </a:lvl1pPr>
    <a:lvl2pPr marL="2246772" algn="l" defTabSz="4493544" rtl="0" eaLnBrk="1" latinLnBrk="0" hangingPunct="1">
      <a:defRPr sz="8800" kern="1200">
        <a:solidFill>
          <a:schemeClr val="tx1"/>
        </a:solidFill>
        <a:latin typeface="+mn-lt"/>
        <a:ea typeface="+mn-ea"/>
        <a:cs typeface="+mn-cs"/>
      </a:defRPr>
    </a:lvl2pPr>
    <a:lvl3pPr marL="4493544" algn="l" defTabSz="4493544" rtl="0" eaLnBrk="1" latinLnBrk="0" hangingPunct="1">
      <a:defRPr sz="8800" kern="1200">
        <a:solidFill>
          <a:schemeClr val="tx1"/>
        </a:solidFill>
        <a:latin typeface="+mn-lt"/>
        <a:ea typeface="+mn-ea"/>
        <a:cs typeface="+mn-cs"/>
      </a:defRPr>
    </a:lvl3pPr>
    <a:lvl4pPr marL="6740317" algn="l" defTabSz="4493544" rtl="0" eaLnBrk="1" latinLnBrk="0" hangingPunct="1">
      <a:defRPr sz="8800" kern="1200">
        <a:solidFill>
          <a:schemeClr val="tx1"/>
        </a:solidFill>
        <a:latin typeface="+mn-lt"/>
        <a:ea typeface="+mn-ea"/>
        <a:cs typeface="+mn-cs"/>
      </a:defRPr>
    </a:lvl4pPr>
    <a:lvl5pPr marL="8987089" algn="l" defTabSz="4493544" rtl="0" eaLnBrk="1" latinLnBrk="0" hangingPunct="1">
      <a:defRPr sz="8800" kern="1200">
        <a:solidFill>
          <a:schemeClr val="tx1"/>
        </a:solidFill>
        <a:latin typeface="+mn-lt"/>
        <a:ea typeface="+mn-ea"/>
        <a:cs typeface="+mn-cs"/>
      </a:defRPr>
    </a:lvl5pPr>
    <a:lvl6pPr marL="11233861" algn="l" defTabSz="4493544" rtl="0" eaLnBrk="1" latinLnBrk="0" hangingPunct="1">
      <a:defRPr sz="8800" kern="1200">
        <a:solidFill>
          <a:schemeClr val="tx1"/>
        </a:solidFill>
        <a:latin typeface="+mn-lt"/>
        <a:ea typeface="+mn-ea"/>
        <a:cs typeface="+mn-cs"/>
      </a:defRPr>
    </a:lvl6pPr>
    <a:lvl7pPr marL="13480633" algn="l" defTabSz="4493544" rtl="0" eaLnBrk="1" latinLnBrk="0" hangingPunct="1">
      <a:defRPr sz="8800" kern="1200">
        <a:solidFill>
          <a:schemeClr val="tx1"/>
        </a:solidFill>
        <a:latin typeface="+mn-lt"/>
        <a:ea typeface="+mn-ea"/>
        <a:cs typeface="+mn-cs"/>
      </a:defRPr>
    </a:lvl7pPr>
    <a:lvl8pPr marL="15727406" algn="l" defTabSz="4493544" rtl="0" eaLnBrk="1" latinLnBrk="0" hangingPunct="1">
      <a:defRPr sz="8800" kern="1200">
        <a:solidFill>
          <a:schemeClr val="tx1"/>
        </a:solidFill>
        <a:latin typeface="+mn-lt"/>
        <a:ea typeface="+mn-ea"/>
        <a:cs typeface="+mn-cs"/>
      </a:defRPr>
    </a:lvl8pPr>
    <a:lvl9pPr marL="17974178" algn="l" defTabSz="4493544" rtl="0" eaLnBrk="1" latinLnBrk="0" hangingPunct="1">
      <a:defRPr sz="8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99FF33"/>
    <a:srgbClr val="33CC33"/>
    <a:srgbClr val="CCFF66"/>
    <a:srgbClr val="66FF33"/>
    <a:srgbClr val="99CC00"/>
    <a:srgbClr val="669900"/>
    <a:srgbClr val="00CC00"/>
    <a:srgbClr val="FF7C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221" autoAdjust="0"/>
    <p:restoredTop sz="92460" autoAdjust="0"/>
  </p:normalViewPr>
  <p:slideViewPr>
    <p:cSldViewPr>
      <p:cViewPr>
        <p:scale>
          <a:sx n="69" d="100"/>
          <a:sy n="69" d="100"/>
        </p:scale>
        <p:origin x="-5730" y="-15462"/>
      </p:cViewPr>
      <p:guideLst>
        <p:guide orient="horz" pos="13482"/>
        <p:guide pos="953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1598277-AEE6-4B4A-A06A-09ACA1E07A6A}" type="datetimeFigureOut">
              <a:rPr lang="en-US" smtClean="0"/>
              <a:pPr/>
              <a:t>10/24/2024</a:t>
            </a:fld>
            <a:endParaRPr lang="en-US"/>
          </a:p>
        </p:txBody>
      </p:sp>
      <p:sp>
        <p:nvSpPr>
          <p:cNvPr id="4" name="Slide Image Placeholder 3"/>
          <p:cNvSpPr>
            <a:spLocks noGrp="1" noRot="1" noChangeAspect="1"/>
          </p:cNvSpPr>
          <p:nvPr>
            <p:ph type="sldImg" idx="2"/>
          </p:nvPr>
        </p:nvSpPr>
        <p:spPr>
          <a:xfrm>
            <a:off x="3662363" y="514350"/>
            <a:ext cx="181927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F570DB7-7678-480A-8B51-5AB5FBFD9082}" type="slidenum">
              <a:rPr lang="en-US" smtClean="0"/>
              <a:pPr/>
              <a:t>‹#›</a:t>
            </a:fld>
            <a:endParaRPr lang="en-US"/>
          </a:p>
        </p:txBody>
      </p:sp>
    </p:spTree>
    <p:extLst>
      <p:ext uri="{BB962C8B-B14F-4D97-AF65-F5344CB8AC3E}">
        <p14:creationId xmlns:p14="http://schemas.microsoft.com/office/powerpoint/2010/main" val="470762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2363" y="514350"/>
            <a:ext cx="1819275"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570DB7-7678-480A-8B51-5AB5FBFD9082}" type="slidenum">
              <a:rPr lang="en-US" smtClean="0"/>
              <a:pPr/>
              <a:t>1</a:t>
            </a:fld>
            <a:endParaRPr lang="en-US"/>
          </a:p>
        </p:txBody>
      </p:sp>
    </p:spTree>
    <p:extLst>
      <p:ext uri="{BB962C8B-B14F-4D97-AF65-F5344CB8AC3E}">
        <p14:creationId xmlns:p14="http://schemas.microsoft.com/office/powerpoint/2010/main" val="234862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488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656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033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8449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4659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11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746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366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84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814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smtClean="0"/>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751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888266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tiff"/><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tiff"/><Relationship Id="rId2" Type="http://schemas.openxmlformats.org/officeDocument/2006/relationships/notesSlide" Target="../notesSlides/notesSlide1.xml"/><Relationship Id="rId16" Type="http://schemas.openxmlformats.org/officeDocument/2006/relationships/image" Target="../media/image14.tiff"/><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tiff"/><Relationship Id="rId10" Type="http://schemas.openxmlformats.org/officeDocument/2006/relationships/image" Target="../media/image8.jpeg"/><Relationship Id="rId19" Type="http://schemas.openxmlformats.org/officeDocument/2006/relationships/image" Target="../media/image17.tiff"/><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 y="-86519"/>
            <a:ext cx="30275211" cy="5309156"/>
          </a:xfrm>
          <a:prstGeom prst="rect">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vert="horz" wrap="square" lIns="76210" tIns="38105" rIns="76210" bIns="38105" numCol="1" anchor="ctr" anchorCtr="0" compatLnSpc="1">
            <a:prstTxWarp prst="textNoShape">
              <a:avLst/>
            </a:prstTxWarp>
            <a:spAutoFit/>
          </a:bodyPr>
          <a:lstStyle/>
          <a:p>
            <a:pPr algn="ctr"/>
            <a:r>
              <a:rPr lang="en-US" dirty="0"/>
              <a:t>     </a:t>
            </a:r>
            <a:r>
              <a:rPr lang="en-US" sz="6600" b="1" dirty="0">
                <a:solidFill>
                  <a:schemeClr val="tx1"/>
                </a:solidFill>
                <a:latin typeface="Times New Roman" panose="02020603050405020304" pitchFamily="18" charset="0"/>
                <a:cs typeface="Times New Roman" panose="02020603050405020304" pitchFamily="18" charset="0"/>
              </a:rPr>
              <a:t>Synthesis and Characterization of </a:t>
            </a:r>
            <a:r>
              <a:rPr lang="en-US" sz="6600" b="1" dirty="0" smtClean="0">
                <a:solidFill>
                  <a:schemeClr val="tx1"/>
                </a:solidFill>
                <a:latin typeface="Times New Roman" panose="02020603050405020304" pitchFamily="18" charset="0"/>
                <a:cs typeface="Times New Roman" panose="02020603050405020304" pitchFamily="18" charset="0"/>
              </a:rPr>
              <a:t>CoLi</a:t>
            </a:r>
            <a:r>
              <a:rPr lang="en-US" sz="6600" b="1" baseline="-25000" dirty="0">
                <a:solidFill>
                  <a:schemeClr val="tx1"/>
                </a:solidFill>
                <a:latin typeface="Times New Roman" panose="02020603050405020304" pitchFamily="18" charset="0"/>
                <a:cs typeface="Times New Roman" panose="02020603050405020304" pitchFamily="18" charset="0"/>
              </a:rPr>
              <a:t>0.3</a:t>
            </a:r>
            <a:r>
              <a:rPr lang="en-US" sz="6600" b="1" dirty="0" smtClean="0">
                <a:solidFill>
                  <a:schemeClr val="tx1"/>
                </a:solidFill>
                <a:latin typeface="Times New Roman" panose="02020603050405020304" pitchFamily="18" charset="0"/>
                <a:cs typeface="Times New Roman" panose="02020603050405020304" pitchFamily="18" charset="0"/>
              </a:rPr>
              <a:t>Mn</a:t>
            </a:r>
            <a:r>
              <a:rPr lang="en-US" sz="6600" b="1" baseline="-25000" dirty="0" smtClean="0">
                <a:solidFill>
                  <a:schemeClr val="tx1"/>
                </a:solidFill>
                <a:latin typeface="Times New Roman" panose="02020603050405020304" pitchFamily="18" charset="0"/>
                <a:cs typeface="Times New Roman" panose="02020603050405020304" pitchFamily="18" charset="0"/>
              </a:rPr>
              <a:t>0.3</a:t>
            </a:r>
            <a:r>
              <a:rPr lang="en-US" sz="6600" b="1" dirty="0" smtClean="0">
                <a:solidFill>
                  <a:schemeClr val="tx1"/>
                </a:solidFill>
                <a:latin typeface="Times New Roman" panose="02020603050405020304" pitchFamily="18" charset="0"/>
                <a:cs typeface="Times New Roman" panose="02020603050405020304" pitchFamily="18" charset="0"/>
              </a:rPr>
              <a:t>Fe</a:t>
            </a:r>
            <a:r>
              <a:rPr lang="en-US" sz="6600" b="1" baseline="-25000" dirty="0" smtClean="0">
                <a:solidFill>
                  <a:schemeClr val="tx1"/>
                </a:solidFill>
                <a:latin typeface="Times New Roman" panose="02020603050405020304" pitchFamily="18" charset="0"/>
                <a:cs typeface="Times New Roman" panose="02020603050405020304" pitchFamily="18" charset="0"/>
              </a:rPr>
              <a:t>1.4</a:t>
            </a:r>
            <a:r>
              <a:rPr lang="en-US" sz="6600" b="1" dirty="0" smtClean="0">
                <a:solidFill>
                  <a:schemeClr val="tx1"/>
                </a:solidFill>
                <a:latin typeface="Times New Roman" panose="02020603050405020304" pitchFamily="18" charset="0"/>
                <a:cs typeface="Times New Roman" panose="02020603050405020304" pitchFamily="18" charset="0"/>
              </a:rPr>
              <a:t>O</a:t>
            </a:r>
            <a:r>
              <a:rPr lang="en-US" sz="6600" b="1" baseline="-25000" dirty="0" smtClean="0">
                <a:solidFill>
                  <a:schemeClr val="tx1"/>
                </a:solidFill>
                <a:latin typeface="Times New Roman" panose="02020603050405020304" pitchFamily="18" charset="0"/>
                <a:cs typeface="Times New Roman" panose="02020603050405020304" pitchFamily="18" charset="0"/>
              </a:rPr>
              <a:t>4</a:t>
            </a:r>
            <a:r>
              <a:rPr lang="en-US" sz="6600" b="1" dirty="0" smtClean="0">
                <a:solidFill>
                  <a:schemeClr val="tx1"/>
                </a:solidFill>
                <a:latin typeface="Times New Roman" panose="02020603050405020304" pitchFamily="18" charset="0"/>
                <a:cs typeface="Times New Roman" panose="02020603050405020304" pitchFamily="18" charset="0"/>
              </a:rPr>
              <a:t> Ferrite </a:t>
            </a:r>
            <a:r>
              <a:rPr lang="en-US" sz="6600" b="1" dirty="0">
                <a:solidFill>
                  <a:schemeClr val="tx1"/>
                </a:solidFill>
                <a:latin typeface="Times New Roman" panose="02020603050405020304" pitchFamily="18" charset="0"/>
                <a:cs typeface="Times New Roman" panose="02020603050405020304" pitchFamily="18" charset="0"/>
              </a:rPr>
              <a:t>Nanoparticles with Improved Saturation Magnetization Using Surfactant-Assisted </a:t>
            </a:r>
            <a:r>
              <a:rPr lang="en-US" sz="6600" b="1" dirty="0" smtClean="0">
                <a:solidFill>
                  <a:schemeClr val="tx1"/>
                </a:solidFill>
                <a:latin typeface="Times New Roman" panose="02020603050405020304" pitchFamily="18" charset="0"/>
                <a:cs typeface="Times New Roman" panose="02020603050405020304" pitchFamily="18" charset="0"/>
              </a:rPr>
              <a:t>Co-Precipitation</a:t>
            </a:r>
          </a:p>
          <a:p>
            <a:pPr algn="ctr"/>
            <a:r>
              <a:rPr lang="en-US" sz="6000" b="1" dirty="0" err="1">
                <a:solidFill>
                  <a:schemeClr val="tx1"/>
                </a:solidFill>
                <a:latin typeface="Times New Roman" panose="02020603050405020304" pitchFamily="18" charset="0"/>
                <a:cs typeface="Times New Roman" panose="02020603050405020304" pitchFamily="18" charset="0"/>
              </a:rPr>
              <a:t>Mahwish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Afzia</a:t>
            </a:r>
            <a:r>
              <a:rPr lang="en-US" sz="6000" b="1" dirty="0">
                <a:solidFill>
                  <a:schemeClr val="tx1"/>
                </a:solidFill>
                <a:latin typeface="Times New Roman" panose="02020603050405020304" pitchFamily="18" charset="0"/>
                <a:cs typeface="Times New Roman" panose="02020603050405020304" pitchFamily="18" charset="0"/>
              </a:rPr>
              <a:t> ⃰ ,</a:t>
            </a:r>
            <a:r>
              <a:rPr lang="en-US" sz="6000" b="1" dirty="0" smtClean="0">
                <a:solidFill>
                  <a:schemeClr val="tx1"/>
                </a:solidFill>
                <a:latin typeface="Times New Roman" panose="02020603050405020304" pitchFamily="18" charset="0"/>
                <a:cs typeface="Times New Roman" panose="02020603050405020304" pitchFamily="18" charset="0"/>
              </a:rPr>
              <a:t> </a:t>
            </a:r>
            <a:r>
              <a:rPr lang="en-US" sz="6000" b="1" dirty="0" err="1" smtClean="0">
                <a:solidFill>
                  <a:schemeClr val="tx1"/>
                </a:solidFill>
                <a:latin typeface="Times New Roman" panose="02020603050405020304" pitchFamily="18" charset="0"/>
                <a:cs typeface="Times New Roman" panose="02020603050405020304" pitchFamily="18" charset="0"/>
              </a:rPr>
              <a:t>Rafaqat</a:t>
            </a:r>
            <a:r>
              <a:rPr lang="en-US" sz="6000" b="1" dirty="0" smtClean="0">
                <a:solidFill>
                  <a:schemeClr val="tx1"/>
                </a:solidFill>
                <a:latin typeface="Times New Roman" panose="02020603050405020304" pitchFamily="18" charset="0"/>
                <a:cs typeface="Times New Roman" panose="02020603050405020304" pitchFamily="18" charset="0"/>
              </a:rPr>
              <a:t> </a:t>
            </a:r>
            <a:r>
              <a:rPr lang="en-US" sz="6000" b="1" dirty="0">
                <a:solidFill>
                  <a:schemeClr val="tx1"/>
                </a:solidFill>
                <a:latin typeface="Times New Roman" panose="02020603050405020304" pitchFamily="18" charset="0"/>
                <a:cs typeface="Times New Roman" panose="02020603050405020304" pitchFamily="18" charset="0"/>
              </a:rPr>
              <a:t>Ali </a:t>
            </a:r>
            <a:r>
              <a:rPr lang="en-US" sz="6000" b="1" dirty="0" smtClean="0">
                <a:solidFill>
                  <a:schemeClr val="tx1"/>
                </a:solidFill>
                <a:latin typeface="Times New Roman" panose="02020603050405020304" pitchFamily="18" charset="0"/>
                <a:cs typeface="Times New Roman" panose="02020603050405020304" pitchFamily="18" charset="0"/>
              </a:rPr>
              <a:t>Khan </a:t>
            </a:r>
          </a:p>
          <a:p>
            <a:pPr algn="ctr"/>
            <a:r>
              <a:rPr lang="en-US" sz="6000" b="1" dirty="0" smtClean="0">
                <a:solidFill>
                  <a:schemeClr val="tx1"/>
                </a:solidFill>
                <a:latin typeface="Times New Roman" panose="02020603050405020304" pitchFamily="18" charset="0"/>
                <a:cs typeface="Times New Roman" panose="02020603050405020304" pitchFamily="18" charset="0"/>
              </a:rPr>
              <a:t> </a:t>
            </a:r>
            <a:r>
              <a:rPr lang="en-US" sz="5400" b="1" dirty="0">
                <a:solidFill>
                  <a:schemeClr val="tx1"/>
                </a:solidFill>
                <a:latin typeface="Times New Roman" panose="02020603050405020304" pitchFamily="18" charset="0"/>
                <a:cs typeface="Times New Roman" panose="02020603050405020304" pitchFamily="18" charset="0"/>
              </a:rPr>
              <a:t>Department of Chemistry, COMSATS Institute of Information Technology, </a:t>
            </a:r>
            <a:r>
              <a:rPr lang="en-US" sz="5400" b="1" dirty="0" smtClean="0">
                <a:solidFill>
                  <a:schemeClr val="tx1"/>
                </a:solidFill>
                <a:latin typeface="Times New Roman" panose="02020603050405020304" pitchFamily="18" charset="0"/>
                <a:cs typeface="Times New Roman" panose="02020603050405020304" pitchFamily="18" charset="0"/>
              </a:rPr>
              <a:t>Abbottabad Pakistan</a:t>
            </a:r>
            <a:endParaRPr lang="en-US" sz="5400" b="1" dirty="0">
              <a:solidFill>
                <a:schemeClr val="tx1"/>
              </a:solidFill>
              <a:latin typeface="Times New Roman" panose="02020603050405020304" pitchFamily="18" charset="0"/>
              <a:cs typeface="Times New Roman" panose="02020603050405020304" pitchFamily="18" charset="0"/>
            </a:endParaRPr>
          </a:p>
        </p:txBody>
      </p:sp>
      <p:sp>
        <p:nvSpPr>
          <p:cNvPr id="2052" name="Rectangle 4"/>
          <p:cNvSpPr>
            <a:spLocks noChangeArrowheads="1"/>
          </p:cNvSpPr>
          <p:nvPr/>
        </p:nvSpPr>
        <p:spPr bwMode="auto">
          <a:xfrm>
            <a:off x="31065" y="5299670"/>
            <a:ext cx="9786382" cy="754063"/>
          </a:xfrm>
          <a:prstGeom prst="rect">
            <a:avLst/>
          </a:prstGeom>
          <a:solidFill>
            <a:schemeClr val="accent5">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76210" tIns="38105" rIns="76210" bIns="38105" numCol="1" anchor="ctr" anchorCtr="0" compatLnSpc="1">
            <a:prstTxWarp prst="textNoShape">
              <a:avLst/>
            </a:prstTxWarp>
            <a:spAutoFit/>
          </a:bodyPr>
          <a:lstStyle/>
          <a:p>
            <a:pPr defTabSz="762170" fontAlgn="base">
              <a:spcBef>
                <a:spcPct val="0"/>
              </a:spcBef>
              <a:spcAft>
                <a:spcPct val="0"/>
              </a:spcAft>
            </a:pPr>
            <a:r>
              <a:rPr lang="en-US" sz="4400" b="1" dirty="0" smtClean="0">
                <a:solidFill>
                  <a:schemeClr val="tx1"/>
                </a:solidFill>
                <a:latin typeface="Times New Roman" pitchFamily="18" charset="0"/>
                <a:ea typeface="Times New Roman" pitchFamily="18" charset="0"/>
                <a:cs typeface="Times New Roman" pitchFamily="18" charset="0"/>
              </a:rPr>
              <a:t>Abstract</a:t>
            </a:r>
            <a:endParaRPr lang="en-US" sz="4400" dirty="0">
              <a:solidFill>
                <a:schemeClr val="tx1"/>
              </a:solidFill>
              <a:latin typeface="Arial" pitchFamily="34" charset="0"/>
              <a:cs typeface="Arial" pitchFamily="34" charset="0"/>
            </a:endParaRPr>
          </a:p>
        </p:txBody>
      </p:sp>
      <p:sp>
        <p:nvSpPr>
          <p:cNvPr id="2053" name="Rectangle 5"/>
          <p:cNvSpPr>
            <a:spLocks noChangeArrowheads="1"/>
          </p:cNvSpPr>
          <p:nvPr/>
        </p:nvSpPr>
        <p:spPr bwMode="auto">
          <a:xfrm>
            <a:off x="38212" y="6158042"/>
            <a:ext cx="30311752" cy="3524052"/>
          </a:xfrm>
          <a:prstGeom prst="rect">
            <a:avLst/>
          </a:prstGeom>
          <a:noFill/>
          <a:ln w="9525">
            <a:noFill/>
            <a:miter lim="800000"/>
            <a:headEnd/>
            <a:tailEnd/>
          </a:ln>
          <a:effectLst/>
        </p:spPr>
        <p:txBody>
          <a:bodyPr vert="horz" wrap="square" lIns="76210" tIns="38105" rIns="76210" bIns="38105" numCol="1" anchor="ctr" anchorCtr="0" compatLnSpc="1">
            <a:prstTxWarp prst="textNoShape">
              <a:avLst/>
            </a:prstTxWarp>
            <a:spAutoFit/>
          </a:bodyPr>
          <a:lstStyle/>
          <a:p>
            <a:pPr algn="just"/>
            <a:r>
              <a:rPr lang="en-US" sz="2800" dirty="0"/>
              <a:t>In our study, bare cobalt ferrite and Li</a:t>
            </a:r>
            <a:r>
              <a:rPr lang="en-US" sz="2800" baseline="30000" dirty="0" smtClean="0"/>
              <a:t>+</a:t>
            </a:r>
            <a:r>
              <a:rPr lang="en-US" sz="2800" dirty="0" smtClean="0"/>
              <a:t>-Mn</a:t>
            </a:r>
            <a:r>
              <a:rPr lang="en-US" sz="2800" baseline="30000" dirty="0" smtClean="0"/>
              <a:t>2</a:t>
            </a:r>
            <a:r>
              <a:rPr lang="en-US" sz="2800" baseline="30000" dirty="0"/>
              <a:t>+</a:t>
            </a:r>
            <a:r>
              <a:rPr lang="en-US" sz="2800" dirty="0"/>
              <a:t> co-doped cobalt ferrite nanoparticles (CoLi</a:t>
            </a:r>
            <a:r>
              <a:rPr lang="en-US" sz="2800" baseline="-25000" dirty="0"/>
              <a:t>0.3</a:t>
            </a:r>
            <a:r>
              <a:rPr lang="en-US" sz="2800" dirty="0"/>
              <a:t>Mn</a:t>
            </a:r>
            <a:r>
              <a:rPr lang="en-US" sz="2800" baseline="-25000" dirty="0"/>
              <a:t>0.3</a:t>
            </a:r>
            <a:r>
              <a:rPr lang="en-US" sz="2800" dirty="0"/>
              <a:t>Fe</a:t>
            </a:r>
            <a:r>
              <a:rPr lang="en-US" sz="2800" baseline="-25000" dirty="0"/>
              <a:t>1.4</a:t>
            </a:r>
            <a:r>
              <a:rPr lang="en-US" sz="2800" dirty="0"/>
              <a:t>O</a:t>
            </a:r>
            <a:r>
              <a:rPr lang="en-US" sz="2800" baseline="-25000" dirty="0"/>
              <a:t>4</a:t>
            </a:r>
            <a:r>
              <a:rPr lang="en-US" sz="2800" dirty="0"/>
              <a:t>) were synthesized using a co-precipitation approach both without surfactants and in the presence of three different surfactants, including </a:t>
            </a:r>
            <a:r>
              <a:rPr lang="en-US" sz="2800" dirty="0" err="1"/>
              <a:t>cetyltrimethyl</a:t>
            </a:r>
            <a:r>
              <a:rPr lang="en-US" sz="2800" dirty="0"/>
              <a:t> ammonium bromide (CTAB), polyvinyl </a:t>
            </a:r>
            <a:r>
              <a:rPr lang="en-US" sz="2800" dirty="0" err="1"/>
              <a:t>pyrrolidone</a:t>
            </a:r>
            <a:r>
              <a:rPr lang="en-US" sz="2800" dirty="0"/>
              <a:t> (PVP), and polyethylene glycol (PEG). The influence of various surfactants on the formation of crystal structure, morphology, magnetic and dielectric properties was investigated through X-ray diffraction (XRD), Scanning electron microscopy (SEM), vibrating sample magnetometer (VSM), and dielectric measurements. The XRD findings revealed the pure crystalline nature of synthesized samples with no impurity. The SEM micrographs revealed that sample coated with PVP is more uniform. The Energy Dispersive X-ray (EDX) analysis confirmed that the elemental composition was relevant with the expected values for the co-precipitation route.</a:t>
            </a:r>
          </a:p>
          <a:p>
            <a:pPr algn="just"/>
            <a:r>
              <a:rPr lang="en-US" sz="2800" dirty="0" smtClean="0"/>
              <a:t>. </a:t>
            </a:r>
            <a:r>
              <a:rPr lang="en-US" sz="2800" dirty="0"/>
              <a:t>The presence of surfactants reduces the size of ferrite nanoparticles, leading to decreased </a:t>
            </a:r>
            <a:r>
              <a:rPr lang="en-US" sz="2800" dirty="0" err="1"/>
              <a:t>coercivity</a:t>
            </a:r>
            <a:r>
              <a:rPr lang="en-US" sz="2800" dirty="0"/>
              <a:t> and a significant enhancement in saturation magnetization, making it a suitable candidate for various applications. The dielectric loss of the synthesized nanoparticles significantly decreased, making the material suitable for high-frequency applications. The current findings indicate that the addition of various surfactants during sample preparation significantly controls the size of CoLi</a:t>
            </a:r>
            <a:r>
              <a:rPr lang="en-US" sz="2800" baseline="-25000" dirty="0"/>
              <a:t>0.3</a:t>
            </a:r>
            <a:r>
              <a:rPr lang="en-US" sz="2800" dirty="0"/>
              <a:t>Mn</a:t>
            </a:r>
            <a:r>
              <a:rPr lang="en-US" sz="2800" baseline="-25000" dirty="0"/>
              <a:t>0.3</a:t>
            </a:r>
            <a:r>
              <a:rPr lang="en-US" sz="2800" dirty="0"/>
              <a:t>Fe</a:t>
            </a:r>
            <a:r>
              <a:rPr lang="en-US" sz="2800" baseline="-25000" dirty="0"/>
              <a:t>1.4</a:t>
            </a:r>
            <a:r>
              <a:rPr lang="en-US" sz="2800" dirty="0"/>
              <a:t>O</a:t>
            </a:r>
            <a:r>
              <a:rPr lang="en-US" sz="2800" baseline="-25000" dirty="0"/>
              <a:t>4</a:t>
            </a:r>
            <a:r>
              <a:rPr lang="en-US" sz="2800" dirty="0"/>
              <a:t> nanoparticles, which in turn has a noticeable impact on the magnetic properties of the </a:t>
            </a:r>
            <a:r>
              <a:rPr lang="en-US" sz="2800" dirty="0" smtClean="0"/>
              <a:t>materials.</a:t>
            </a:r>
          </a:p>
        </p:txBody>
      </p:sp>
      <p:sp>
        <p:nvSpPr>
          <p:cNvPr id="9" name="TextBox 8"/>
          <p:cNvSpPr txBox="1"/>
          <p:nvPr/>
        </p:nvSpPr>
        <p:spPr>
          <a:xfrm>
            <a:off x="-36541" y="9936083"/>
            <a:ext cx="30311753" cy="82521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800" b="1" dirty="0">
                <a:solidFill>
                  <a:schemeClr val="tx1"/>
                </a:solidFill>
                <a:latin typeface="Times New Roman" pitchFamily="18" charset="0"/>
                <a:cs typeface="Times New Roman" pitchFamily="18" charset="0"/>
              </a:rPr>
              <a:t>Introduction</a:t>
            </a:r>
          </a:p>
        </p:txBody>
      </p:sp>
      <p:sp>
        <p:nvSpPr>
          <p:cNvPr id="2054" name="Rectangle 6"/>
          <p:cNvSpPr>
            <a:spLocks noChangeArrowheads="1"/>
          </p:cNvSpPr>
          <p:nvPr/>
        </p:nvSpPr>
        <p:spPr bwMode="auto">
          <a:xfrm>
            <a:off x="11810301" y="6747244"/>
            <a:ext cx="6820287" cy="2566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defTabSz="762170" eaLnBrk="0" fontAlgn="base" hangingPunct="0">
              <a:spcBef>
                <a:spcPct val="0"/>
              </a:spcBef>
              <a:spcAft>
                <a:spcPct val="0"/>
              </a:spcAft>
            </a:pPr>
            <a:r>
              <a:rPr lang="en-US" sz="1667" dirty="0">
                <a:solidFill>
                  <a:srgbClr val="000000"/>
                </a:solidFill>
                <a:latin typeface="Times New Roman" pitchFamily="18" charset="0"/>
                <a:cs typeface="Arial" pitchFamily="34" charset="0"/>
              </a:rPr>
              <a:t> </a:t>
            </a:r>
            <a:endParaRPr lang="en-US" sz="1667" dirty="0">
              <a:latin typeface="Arial" pitchFamily="34" charset="0"/>
              <a:cs typeface="Arial" pitchFamily="34" charset="0"/>
            </a:endParaRPr>
          </a:p>
        </p:txBody>
      </p:sp>
      <p:sp>
        <p:nvSpPr>
          <p:cNvPr id="60" name="TextBox 59"/>
          <p:cNvSpPr txBox="1"/>
          <p:nvPr/>
        </p:nvSpPr>
        <p:spPr>
          <a:xfrm>
            <a:off x="3960070" y="12637675"/>
            <a:ext cx="183446" cy="1220378"/>
          </a:xfrm>
          <a:prstGeom prst="rect">
            <a:avLst/>
          </a:prstGeom>
          <a:noFill/>
        </p:spPr>
        <p:txBody>
          <a:bodyPr wrap="none" rtlCol="0">
            <a:spAutoFit/>
          </a:bodyPr>
          <a:lstStyle/>
          <a:p>
            <a:endParaRPr lang="en-US" sz="7335" dirty="0"/>
          </a:p>
        </p:txBody>
      </p:sp>
      <p:sp>
        <p:nvSpPr>
          <p:cNvPr id="69" name="TextBox 68"/>
          <p:cNvSpPr txBox="1"/>
          <p:nvPr/>
        </p:nvSpPr>
        <p:spPr>
          <a:xfrm>
            <a:off x="-36540" y="10893532"/>
            <a:ext cx="15437643" cy="7793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400" b="1" dirty="0" smtClean="0">
                <a:solidFill>
                  <a:schemeClr val="tx1"/>
                </a:solidFill>
                <a:latin typeface="Times New Roman" pitchFamily="18" charset="0"/>
                <a:cs typeface="Times New Roman" pitchFamily="18" charset="0"/>
              </a:rPr>
              <a:t>Structure of surfactants</a:t>
            </a:r>
            <a:endParaRPr lang="en-US" sz="4400" b="1" dirty="0">
              <a:solidFill>
                <a:schemeClr val="tx1"/>
              </a:solidFill>
              <a:latin typeface="Times New Roman" pitchFamily="18" charset="0"/>
              <a:cs typeface="Times New Roman" pitchFamily="18" charset="0"/>
            </a:endParaRPr>
          </a:p>
        </p:txBody>
      </p:sp>
      <p:sp>
        <p:nvSpPr>
          <p:cNvPr id="170" name="TextBox 169"/>
          <p:cNvSpPr txBox="1"/>
          <p:nvPr/>
        </p:nvSpPr>
        <p:spPr>
          <a:xfrm>
            <a:off x="207870" y="18580326"/>
            <a:ext cx="8697147" cy="77937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469" b="1" dirty="0">
                <a:solidFill>
                  <a:schemeClr val="tx1"/>
                </a:solidFill>
                <a:latin typeface="Times New Roman" pitchFamily="18" charset="0"/>
                <a:cs typeface="Times New Roman" pitchFamily="18" charset="0"/>
              </a:rPr>
              <a:t>X-Ray Diffraction </a:t>
            </a:r>
            <a:r>
              <a:rPr lang="en-US" sz="4469" b="1" dirty="0" smtClean="0">
                <a:solidFill>
                  <a:schemeClr val="tx1"/>
                </a:solidFill>
                <a:latin typeface="Times New Roman" pitchFamily="18" charset="0"/>
                <a:cs typeface="Times New Roman" pitchFamily="18" charset="0"/>
              </a:rPr>
              <a:t>Analysis (XRD)</a:t>
            </a:r>
            <a:endParaRPr lang="en-US" sz="4469" b="1" dirty="0">
              <a:solidFill>
                <a:schemeClr val="tx1"/>
              </a:solidFill>
              <a:latin typeface="Times New Roman" pitchFamily="18" charset="0"/>
              <a:cs typeface="Times New Roman" pitchFamily="18" charset="0"/>
            </a:endParaRPr>
          </a:p>
        </p:txBody>
      </p:sp>
      <p:sp>
        <p:nvSpPr>
          <p:cNvPr id="72" name="TextBox 71">
            <a:extLst>
              <a:ext uri="{FF2B5EF4-FFF2-40B4-BE49-F238E27FC236}">
                <a16:creationId xmlns="" xmlns:a16="http://schemas.microsoft.com/office/drawing/2014/main" id="{DE62D351-A1E6-40A4-98E0-FBD29FF20FFD}"/>
              </a:ext>
            </a:extLst>
          </p:cNvPr>
          <p:cNvSpPr txBox="1"/>
          <p:nvPr/>
        </p:nvSpPr>
        <p:spPr>
          <a:xfrm>
            <a:off x="67066" y="26451373"/>
            <a:ext cx="14981947" cy="77937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469" b="1" dirty="0" smtClean="0">
                <a:solidFill>
                  <a:schemeClr val="tx1"/>
                </a:solidFill>
                <a:latin typeface="Times New Roman" pitchFamily="18" charset="0"/>
                <a:cs typeface="Times New Roman" pitchFamily="18" charset="0"/>
              </a:rPr>
              <a:t>Scanning Electron Micrographs (SEM)</a:t>
            </a:r>
            <a:endParaRPr lang="en-US" sz="4469" b="1" dirty="0">
              <a:solidFill>
                <a:schemeClr val="tx1"/>
              </a:solidFill>
              <a:latin typeface="Times New Roman" pitchFamily="18" charset="0"/>
              <a:cs typeface="Times New Roman" pitchFamily="18" charset="0"/>
            </a:endParaRPr>
          </a:p>
        </p:txBody>
      </p:sp>
      <p:sp>
        <p:nvSpPr>
          <p:cNvPr id="135" name="TextBox 134">
            <a:extLst>
              <a:ext uri="{FF2B5EF4-FFF2-40B4-BE49-F238E27FC236}">
                <a16:creationId xmlns="" xmlns:a16="http://schemas.microsoft.com/office/drawing/2014/main" id="{5D058809-7E30-4D0F-8214-1982EB336344}"/>
              </a:ext>
            </a:extLst>
          </p:cNvPr>
          <p:cNvSpPr txBox="1"/>
          <p:nvPr/>
        </p:nvSpPr>
        <p:spPr>
          <a:xfrm>
            <a:off x="15049013" y="37115862"/>
            <a:ext cx="15307530" cy="780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469" b="1" dirty="0">
                <a:solidFill>
                  <a:schemeClr val="tx1"/>
                </a:solidFill>
                <a:latin typeface="Times New Roman" pitchFamily="18" charset="0"/>
                <a:cs typeface="Times New Roman" pitchFamily="18" charset="0"/>
              </a:rPr>
              <a:t>Conclusion</a:t>
            </a:r>
          </a:p>
        </p:txBody>
      </p:sp>
      <p:sp>
        <p:nvSpPr>
          <p:cNvPr id="136" name="TextBox 135">
            <a:extLst>
              <a:ext uri="{FF2B5EF4-FFF2-40B4-BE49-F238E27FC236}">
                <a16:creationId xmlns="" xmlns:a16="http://schemas.microsoft.com/office/drawing/2014/main" id="{FC5313B6-B334-4BE6-834E-DE45CEE5CD09}"/>
              </a:ext>
            </a:extLst>
          </p:cNvPr>
          <p:cNvSpPr txBox="1"/>
          <p:nvPr/>
        </p:nvSpPr>
        <p:spPr>
          <a:xfrm>
            <a:off x="154950" y="40221036"/>
            <a:ext cx="14982657" cy="77937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469" b="1" dirty="0">
                <a:solidFill>
                  <a:schemeClr val="tx1"/>
                </a:solidFill>
                <a:latin typeface="Times New Roman" pitchFamily="18" charset="0"/>
                <a:cs typeface="Times New Roman" pitchFamily="18" charset="0"/>
              </a:rPr>
              <a:t>References</a:t>
            </a:r>
          </a:p>
        </p:txBody>
      </p:sp>
      <p:sp>
        <p:nvSpPr>
          <p:cNvPr id="138" name="TextBox 137">
            <a:extLst>
              <a:ext uri="{FF2B5EF4-FFF2-40B4-BE49-F238E27FC236}">
                <a16:creationId xmlns="" xmlns:a16="http://schemas.microsoft.com/office/drawing/2014/main" id="{A62F331E-2B86-4D95-B5D1-D37C5FB900B9}"/>
              </a:ext>
            </a:extLst>
          </p:cNvPr>
          <p:cNvSpPr txBox="1"/>
          <p:nvPr/>
        </p:nvSpPr>
        <p:spPr>
          <a:xfrm>
            <a:off x="15277274" y="40221036"/>
            <a:ext cx="15046496" cy="780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469" b="1" dirty="0">
                <a:solidFill>
                  <a:schemeClr val="tx1"/>
                </a:solidFill>
                <a:latin typeface="Times New Roman" pitchFamily="18" charset="0"/>
                <a:cs typeface="Times New Roman" pitchFamily="18" charset="0"/>
              </a:rPr>
              <a:t>Acknowledgment</a:t>
            </a:r>
          </a:p>
        </p:txBody>
      </p:sp>
      <p:sp>
        <p:nvSpPr>
          <p:cNvPr id="22" name="Rectangle 21">
            <a:extLst>
              <a:ext uri="{FF2B5EF4-FFF2-40B4-BE49-F238E27FC236}">
                <a16:creationId xmlns="" xmlns:a16="http://schemas.microsoft.com/office/drawing/2014/main" id="{F254F86B-D5EC-4080-806E-F3264633F131}"/>
              </a:ext>
            </a:extLst>
          </p:cNvPr>
          <p:cNvSpPr/>
          <p:nvPr/>
        </p:nvSpPr>
        <p:spPr>
          <a:xfrm>
            <a:off x="230619" y="41076076"/>
            <a:ext cx="15026797" cy="1569660"/>
          </a:xfrm>
          <a:prstGeom prst="rect">
            <a:avLst/>
          </a:prstGeom>
        </p:spPr>
        <p:txBody>
          <a:bodyPr>
            <a:spAutoFit/>
          </a:bodyPr>
          <a:lstStyle/>
          <a:p>
            <a:pPr marL="454051" indent="-454051" algn="just">
              <a:buAutoNum type="arabicPeriod"/>
            </a:pPr>
            <a:r>
              <a:rPr lang="en-US" sz="2400" dirty="0">
                <a:latin typeface="Times New Roman" panose="02020603050405020304" pitchFamily="18" charset="0"/>
                <a:cs typeface="Times New Roman" panose="02020603050405020304" pitchFamily="18" charset="0"/>
              </a:rPr>
              <a:t>More, S., et al., </a:t>
            </a:r>
            <a:r>
              <a:rPr lang="en-US" sz="2400" i="1" dirty="0" err="1">
                <a:latin typeface="Times New Roman" panose="02020603050405020304" pitchFamily="18" charset="0"/>
                <a:cs typeface="Times New Roman" panose="02020603050405020304" pitchFamily="18" charset="0"/>
              </a:rPr>
              <a:t>Cation</a:t>
            </a:r>
            <a:r>
              <a:rPr lang="en-US" sz="2400" i="1" dirty="0">
                <a:latin typeface="Times New Roman" panose="02020603050405020304" pitchFamily="18" charset="0"/>
                <a:cs typeface="Times New Roman" panose="02020603050405020304" pitchFamily="18" charset="0"/>
              </a:rPr>
              <a:t> distribution in </a:t>
            </a:r>
            <a:r>
              <a:rPr lang="en-US" sz="2400" i="1" dirty="0" err="1">
                <a:latin typeface="Times New Roman" panose="02020603050405020304" pitchFamily="18" charset="0"/>
                <a:cs typeface="Times New Roman" panose="02020603050405020304" pitchFamily="18" charset="0"/>
              </a:rPr>
              <a:t>nanocrystalline</a:t>
            </a:r>
            <a:r>
              <a:rPr lang="en-US" sz="2400" i="1" dirty="0">
                <a:latin typeface="Times New Roman" panose="02020603050405020304" pitchFamily="18" charset="0"/>
                <a:cs typeface="Times New Roman" panose="02020603050405020304" pitchFamily="18" charset="0"/>
              </a:rPr>
              <a:t> Al3+ and Cr3+ co-substituted CoFe2O4.</a:t>
            </a:r>
            <a:r>
              <a:rPr lang="en-US" sz="2400" dirty="0">
                <a:latin typeface="Times New Roman" panose="02020603050405020304" pitchFamily="18" charset="0"/>
                <a:cs typeface="Times New Roman" panose="02020603050405020304" pitchFamily="18" charset="0"/>
              </a:rPr>
              <a:t> Journal of alloys and compounds, 2010. </a:t>
            </a:r>
            <a:r>
              <a:rPr lang="en-US" sz="2400" b="1" dirty="0">
                <a:latin typeface="Times New Roman" panose="02020603050405020304" pitchFamily="18" charset="0"/>
                <a:cs typeface="Times New Roman" panose="02020603050405020304" pitchFamily="18" charset="0"/>
              </a:rPr>
              <a:t>502</a:t>
            </a:r>
            <a:r>
              <a:rPr lang="en-US" sz="2400" dirty="0">
                <a:latin typeface="Times New Roman" panose="02020603050405020304" pitchFamily="18" charset="0"/>
                <a:cs typeface="Times New Roman" panose="02020603050405020304" pitchFamily="18" charset="0"/>
              </a:rPr>
              <a:t>(2): p. 477-479</a:t>
            </a:r>
            <a:r>
              <a:rPr lang="en-US" sz="2400" dirty="0" smtClean="0">
                <a:latin typeface="Times New Roman" panose="02020603050405020304" pitchFamily="18" charset="0"/>
                <a:cs typeface="Times New Roman" panose="02020603050405020304" pitchFamily="18" charset="0"/>
              </a:rPr>
              <a:t>.</a:t>
            </a:r>
          </a:p>
          <a:p>
            <a:pPr marL="454051" indent="-454051" algn="just">
              <a:buAutoNum type="arabicPeriod"/>
            </a:pPr>
            <a:r>
              <a:rPr lang="en-US" sz="2400" dirty="0" err="1">
                <a:latin typeface="Times New Roman" panose="02020603050405020304" pitchFamily="18" charset="0"/>
                <a:cs typeface="Times New Roman" panose="02020603050405020304" pitchFamily="18" charset="0"/>
              </a:rPr>
              <a:t>Duvuru</a:t>
            </a:r>
            <a:r>
              <a:rPr lang="en-US" sz="2400" dirty="0">
                <a:latin typeface="Times New Roman" panose="02020603050405020304" pitchFamily="18" charset="0"/>
                <a:cs typeface="Times New Roman" panose="02020603050405020304" pitchFamily="18" charset="0"/>
              </a:rPr>
              <a:t>, H.B., et al., </a:t>
            </a:r>
            <a:r>
              <a:rPr lang="en-US" sz="2400" i="1" dirty="0">
                <a:latin typeface="Times New Roman" panose="02020603050405020304" pitchFamily="18" charset="0"/>
                <a:cs typeface="Times New Roman" panose="02020603050405020304" pitchFamily="18" charset="0"/>
              </a:rPr>
              <a:t>Magnetic and dielectric properties of Zn substituted cobalt oxide nanoparticles.</a:t>
            </a:r>
            <a:r>
              <a:rPr lang="en-US" sz="2400" dirty="0">
                <a:latin typeface="Times New Roman" panose="02020603050405020304" pitchFamily="18" charset="0"/>
                <a:cs typeface="Times New Roman" panose="02020603050405020304" pitchFamily="18" charset="0"/>
              </a:rPr>
              <a:t> Ceramics International, 2019. </a:t>
            </a:r>
            <a:r>
              <a:rPr lang="en-US" sz="2400" b="1" dirty="0">
                <a:latin typeface="Times New Roman" panose="02020603050405020304" pitchFamily="18" charset="0"/>
                <a:cs typeface="Times New Roman" panose="02020603050405020304" pitchFamily="18" charset="0"/>
              </a:rPr>
              <a:t>45</a:t>
            </a:r>
            <a:r>
              <a:rPr lang="en-US" sz="2400" dirty="0">
                <a:latin typeface="Times New Roman" panose="02020603050405020304" pitchFamily="18" charset="0"/>
                <a:cs typeface="Times New Roman" panose="02020603050405020304" pitchFamily="18" charset="0"/>
              </a:rPr>
              <a:t>(13): p. 16512-16520.</a:t>
            </a:r>
            <a:endParaRPr lang="en-US" sz="2185"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 xmlns:a16="http://schemas.microsoft.com/office/drawing/2014/main" id="{F1106FCD-2B68-4A78-8F3F-049E1F0E5A89}"/>
              </a:ext>
            </a:extLst>
          </p:cNvPr>
          <p:cNvSpPr txBox="1"/>
          <p:nvPr/>
        </p:nvSpPr>
        <p:spPr>
          <a:xfrm>
            <a:off x="15367640" y="41413610"/>
            <a:ext cx="14521149" cy="489686"/>
          </a:xfrm>
          <a:prstGeom prst="rect">
            <a:avLst/>
          </a:prstGeom>
          <a:noFill/>
        </p:spPr>
        <p:txBody>
          <a:bodyPr wrap="square" rtlCol="0">
            <a:spAutoFit/>
          </a:bodyPr>
          <a:lstStyle/>
          <a:p>
            <a:r>
              <a:rPr lang="en-US" sz="2582" dirty="0">
                <a:latin typeface="Times New Roman" panose="02020603050405020304" pitchFamily="18" charset="0"/>
                <a:cs typeface="Times New Roman" panose="02020603050405020304" pitchFamily="18" charset="0"/>
              </a:rPr>
              <a:t>We are thankful to </a:t>
            </a:r>
            <a:r>
              <a:rPr lang="en-US" sz="2582" dirty="0" smtClean="0">
                <a:latin typeface="Times New Roman" panose="02020603050405020304" pitchFamily="18" charset="0"/>
                <a:cs typeface="Times New Roman" panose="02020603050405020304" pitchFamily="18" charset="0"/>
              </a:rPr>
              <a:t>COMSATS </a:t>
            </a:r>
            <a:r>
              <a:rPr lang="en-US" sz="2582" dirty="0">
                <a:latin typeface="Times New Roman" panose="02020603050405020304" pitchFamily="18" charset="0"/>
                <a:cs typeface="Times New Roman" panose="02020603050405020304" pitchFamily="18" charset="0"/>
              </a:rPr>
              <a:t>Abbottabad for facilitating us in compilation </a:t>
            </a:r>
            <a:r>
              <a:rPr lang="en-US" sz="2582" dirty="0" smtClean="0">
                <a:latin typeface="Times New Roman" panose="02020603050405020304" pitchFamily="18" charset="0"/>
                <a:cs typeface="Times New Roman" panose="02020603050405020304" pitchFamily="18" charset="0"/>
              </a:rPr>
              <a:t> of </a:t>
            </a:r>
            <a:r>
              <a:rPr lang="en-US" sz="2582" dirty="0">
                <a:latin typeface="Times New Roman" panose="02020603050405020304" pitchFamily="18" charset="0"/>
                <a:cs typeface="Times New Roman" panose="02020603050405020304" pitchFamily="18" charset="0"/>
              </a:rPr>
              <a:t>this </a:t>
            </a:r>
            <a:r>
              <a:rPr lang="en-US" sz="2582" dirty="0" smtClean="0">
                <a:latin typeface="Times New Roman" panose="02020603050405020304" pitchFamily="18" charset="0"/>
                <a:cs typeface="Times New Roman" panose="02020603050405020304" pitchFamily="18" charset="0"/>
              </a:rPr>
              <a:t>project.  </a:t>
            </a:r>
            <a:endParaRPr lang="en-US" sz="2582"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 xmlns:a16="http://schemas.microsoft.com/office/drawing/2014/main" id="{CCA9EDA5-C7D7-498D-970B-C0C2DB3D4948}"/>
              </a:ext>
            </a:extLst>
          </p:cNvPr>
          <p:cNvSpPr txBox="1"/>
          <p:nvPr/>
        </p:nvSpPr>
        <p:spPr>
          <a:xfrm>
            <a:off x="15061406" y="38176333"/>
            <a:ext cx="15248516" cy="1929246"/>
          </a:xfrm>
          <a:prstGeom prst="rect">
            <a:avLst/>
          </a:prstGeom>
          <a:solidFill>
            <a:schemeClr val="accent4">
              <a:lumMod val="40000"/>
              <a:lumOff val="60000"/>
            </a:schemeClr>
          </a:solidFill>
        </p:spPr>
        <p:txBody>
          <a:bodyPr wrap="square" rtlCol="0">
            <a:spAutoFit/>
          </a:bodyPr>
          <a:lstStyle/>
          <a:p>
            <a:pPr marL="454051" indent="-454051" algn="just">
              <a:buFont typeface="Wingdings" panose="05000000000000000000" pitchFamily="2" charset="2"/>
              <a:buChar char="Ø"/>
            </a:pPr>
            <a:r>
              <a:rPr lang="en-US" sz="2400" dirty="0"/>
              <a:t>Li</a:t>
            </a:r>
            <a:r>
              <a:rPr lang="en-US" sz="2400" baseline="30000" dirty="0"/>
              <a:t>+</a:t>
            </a:r>
            <a:r>
              <a:rPr lang="en-US" sz="2400" dirty="0"/>
              <a:t>-Mn</a:t>
            </a:r>
            <a:r>
              <a:rPr lang="en-US" sz="2400" baseline="30000" dirty="0"/>
              <a:t>2+</a:t>
            </a:r>
            <a:r>
              <a:rPr lang="en-US" sz="2384" dirty="0" smtClean="0">
                <a:latin typeface="Times New Roman" panose="02020603050405020304" pitchFamily="18" charset="0"/>
                <a:cs typeface="Times New Roman" panose="02020603050405020304" pitchFamily="18" charset="0"/>
              </a:rPr>
              <a:t> </a:t>
            </a:r>
            <a:r>
              <a:rPr lang="en-US" sz="2384" dirty="0" err="1" smtClean="0">
                <a:latin typeface="Times New Roman" panose="02020603050405020304" pitchFamily="18" charset="0"/>
                <a:cs typeface="Times New Roman" panose="02020603050405020304" pitchFamily="18" charset="0"/>
              </a:rPr>
              <a:t>codoped</a:t>
            </a:r>
            <a:r>
              <a:rPr lang="en-US" sz="2384" dirty="0" smtClean="0">
                <a:latin typeface="Times New Roman" panose="02020603050405020304" pitchFamily="18" charset="0"/>
                <a:cs typeface="Times New Roman" panose="02020603050405020304" pitchFamily="18" charset="0"/>
              </a:rPr>
              <a:t> cobalt ferrite with three different surfactants are synthesized from co-precipitation route.</a:t>
            </a:r>
            <a:endParaRPr lang="en-US" sz="2384" dirty="0">
              <a:latin typeface="Times New Roman" panose="02020603050405020304" pitchFamily="18" charset="0"/>
              <a:cs typeface="Times New Roman" panose="02020603050405020304" pitchFamily="18" charset="0"/>
            </a:endParaRPr>
          </a:p>
          <a:p>
            <a:pPr marL="454051" indent="-454051" algn="just">
              <a:buFont typeface="Wingdings" panose="05000000000000000000" pitchFamily="2" charset="2"/>
              <a:buChar char="Ø"/>
            </a:pPr>
            <a:r>
              <a:rPr lang="en-US" sz="2384" dirty="0" smtClean="0">
                <a:latin typeface="Times New Roman" panose="02020603050405020304" pitchFamily="18" charset="0"/>
                <a:cs typeface="Times New Roman" panose="02020603050405020304" pitchFamily="18" charset="0"/>
              </a:rPr>
              <a:t>The phase purity is confirmed from XRD analysis.</a:t>
            </a:r>
          </a:p>
          <a:p>
            <a:pPr marL="454051" indent="-454051" algn="just">
              <a:buFont typeface="Wingdings" panose="05000000000000000000" pitchFamily="2" charset="2"/>
              <a:buChar char="Ø"/>
            </a:pPr>
            <a:r>
              <a:rPr lang="en-US" sz="2384" dirty="0" smtClean="0">
                <a:latin typeface="Times New Roman" panose="02020603050405020304" pitchFamily="18" charset="0"/>
                <a:cs typeface="Times New Roman" panose="02020603050405020304" pitchFamily="18" charset="0"/>
              </a:rPr>
              <a:t>From SEM micrographs, it is found that more homogeneity is observed in case of sample coated with PVP.  </a:t>
            </a:r>
            <a:endParaRPr lang="en-US" sz="2384" dirty="0">
              <a:latin typeface="Times New Roman" panose="02020603050405020304" pitchFamily="18" charset="0"/>
              <a:cs typeface="Times New Roman" panose="02020603050405020304" pitchFamily="18" charset="0"/>
            </a:endParaRPr>
          </a:p>
          <a:p>
            <a:pPr marL="454051" indent="-454051" algn="just">
              <a:buFont typeface="Wingdings" panose="05000000000000000000" pitchFamily="2" charset="2"/>
              <a:buChar char="Ø"/>
            </a:pPr>
            <a:r>
              <a:rPr lang="en-US" sz="2384" dirty="0" smtClean="0">
                <a:latin typeface="Times New Roman" panose="02020603050405020304" pitchFamily="18" charset="0"/>
                <a:cs typeface="Times New Roman" panose="02020603050405020304" pitchFamily="18" charset="0"/>
              </a:rPr>
              <a:t>Maximum saturation magnetization is observed in case of sample coated with PVP</a:t>
            </a:r>
            <a:r>
              <a:rPr lang="en-US" sz="2384" dirty="0" smtClean="0">
                <a:latin typeface="Times New Roman" panose="02020603050405020304" pitchFamily="18" charset="0"/>
                <a:cs typeface="Times New Roman" panose="02020603050405020304" pitchFamily="18" charset="0"/>
              </a:rPr>
              <a:t>.</a:t>
            </a:r>
          </a:p>
          <a:p>
            <a:pPr marL="454051" indent="-454051" algn="just">
              <a:buFont typeface="Wingdings" panose="05000000000000000000" pitchFamily="2" charset="2"/>
              <a:buChar char="Ø"/>
            </a:pPr>
            <a:r>
              <a:rPr lang="en-US" sz="2384" dirty="0" smtClean="0">
                <a:latin typeface="Times New Roman" panose="02020603050405020304" pitchFamily="18" charset="0"/>
                <a:cs typeface="Times New Roman" panose="02020603050405020304" pitchFamily="18" charset="0"/>
              </a:rPr>
              <a:t>Minimum values of dielectric </a:t>
            </a:r>
            <a:r>
              <a:rPr lang="en-US" sz="2384" smtClean="0">
                <a:latin typeface="Times New Roman" panose="02020603050405020304" pitchFamily="18" charset="0"/>
                <a:cs typeface="Times New Roman" panose="02020603050405020304" pitchFamily="18" charset="0"/>
              </a:rPr>
              <a:t>measurements is observed</a:t>
            </a:r>
            <a:r>
              <a:rPr lang="en-US" sz="2384" dirty="0" smtClean="0">
                <a:latin typeface="Times New Roman" panose="02020603050405020304" pitchFamily="18" charset="0"/>
                <a:cs typeface="Times New Roman" panose="02020603050405020304" pitchFamily="18" charset="0"/>
              </a:rPr>
              <a:t>.</a:t>
            </a:r>
            <a:endParaRPr lang="en-US" sz="2384"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 xmlns:a16="http://schemas.microsoft.com/office/drawing/2014/main" id="{5BB3CDC1-17D2-49EA-95EE-C5F5E916617F}"/>
              </a:ext>
            </a:extLst>
          </p:cNvPr>
          <p:cNvSpPr/>
          <p:nvPr/>
        </p:nvSpPr>
        <p:spPr>
          <a:xfrm>
            <a:off x="5881388" y="15842672"/>
            <a:ext cx="10011454" cy="584775"/>
          </a:xfrm>
          <a:prstGeom prst="rect">
            <a:avLst/>
          </a:prstGeom>
        </p:spPr>
        <p:txBody>
          <a:bodyPr wrap="square">
            <a:spAutoFit/>
          </a:bodyPr>
          <a:lstStyle/>
          <a:p>
            <a:pPr marL="454051" indent="-454051">
              <a:buFont typeface="Wingdings" panose="05000000000000000000" pitchFamily="2" charset="2"/>
              <a:buChar char="Ø"/>
            </a:pPr>
            <a:r>
              <a:rPr lang="en-US" sz="3200" dirty="0"/>
              <a:t>Nanoparticles covalently bound with capping agents </a:t>
            </a:r>
            <a:endParaRPr lang="en-US" sz="3178" b="1" dirty="0">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 xmlns:a16="http://schemas.microsoft.com/office/drawing/2014/main" id="{A34B8333-01CA-4386-AA2D-4E1A0EF3B11E}"/>
              </a:ext>
            </a:extLst>
          </p:cNvPr>
          <p:cNvCxnSpPr/>
          <p:nvPr/>
        </p:nvCxnSpPr>
        <p:spPr>
          <a:xfrm>
            <a:off x="16423995" y="35779177"/>
            <a:ext cx="0" cy="1016733"/>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5579429" y="10899264"/>
            <a:ext cx="14695783" cy="82521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767" b="1" dirty="0" smtClean="0">
                <a:solidFill>
                  <a:schemeClr val="tx1"/>
                </a:solidFill>
                <a:latin typeface="Times New Roman" pitchFamily="18" charset="0"/>
                <a:cs typeface="Times New Roman" pitchFamily="18" charset="0"/>
              </a:rPr>
              <a:t>Synthesis Route</a:t>
            </a:r>
            <a:endParaRPr lang="en-US" sz="4767" b="1" dirty="0">
              <a:solidFill>
                <a:schemeClr val="tx1"/>
              </a:solidFill>
              <a:latin typeface="Times New Roman" pitchFamily="18" charset="0"/>
              <a:cs typeface="Times New Roman" pitchFamily="18" charset="0"/>
            </a:endParaRPr>
          </a:p>
        </p:txBody>
      </p:sp>
      <p:sp>
        <p:nvSpPr>
          <p:cNvPr id="206" name="TextBox 205"/>
          <p:cNvSpPr txBox="1"/>
          <p:nvPr/>
        </p:nvSpPr>
        <p:spPr>
          <a:xfrm>
            <a:off x="154950" y="17664247"/>
            <a:ext cx="30275212"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800" b="1" dirty="0">
                <a:solidFill>
                  <a:schemeClr val="tx1"/>
                </a:solidFill>
                <a:latin typeface="Times New Roman" pitchFamily="18" charset="0"/>
                <a:cs typeface="Times New Roman" pitchFamily="18" charset="0"/>
              </a:rPr>
              <a:t>RESULTS </a:t>
            </a:r>
            <a:r>
              <a:rPr lang="en-US" sz="4469" b="1" dirty="0">
                <a:latin typeface="Times New Roman" pitchFamily="18" charset="0"/>
                <a:cs typeface="Times New Roman" pitchFamily="18" charset="0"/>
              </a:rPr>
              <a:t>      </a:t>
            </a:r>
          </a:p>
        </p:txBody>
      </p:sp>
      <p:pic>
        <p:nvPicPr>
          <p:cNvPr id="94" name="Picture 16">
            <a:extLst>
              <a:ext uri="{FF2B5EF4-FFF2-40B4-BE49-F238E27FC236}">
                <a16:creationId xmlns="" xmlns:a16="http://schemas.microsoft.com/office/drawing/2014/main" id="{9856A300-374C-4E91-8E8C-74550226EB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40" y="-81093"/>
            <a:ext cx="2020175"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descr="The molecular type of polyethylene glycol (a) and chemical structure of...  | Download Scientific Diagram"/>
          <p:cNvPicPr/>
          <p:nvPr/>
        </p:nvPicPr>
        <p:blipFill rotWithShape="1">
          <a:blip r:embed="rId4">
            <a:extLst>
              <a:ext uri="{28A0092B-C50C-407E-A947-70E740481C1C}">
                <a14:useLocalDpi xmlns:a14="http://schemas.microsoft.com/office/drawing/2010/main" val="0"/>
              </a:ext>
            </a:extLst>
          </a:blip>
          <a:srcRect l="2923" t="2415" r="29147" b="63287"/>
          <a:stretch/>
        </p:blipFill>
        <p:spPr bwMode="auto">
          <a:xfrm>
            <a:off x="278606" y="12105481"/>
            <a:ext cx="4846320" cy="1463040"/>
          </a:xfrm>
          <a:prstGeom prst="rect">
            <a:avLst/>
          </a:prstGeom>
          <a:noFill/>
          <a:ln>
            <a:noFill/>
          </a:ln>
          <a:extLst>
            <a:ext uri="{53640926-AAD7-44D8-BBD7-CCE9431645EC}">
              <a14:shadowObscured xmlns:a14="http://schemas.microsoft.com/office/drawing/2010/main"/>
            </a:ext>
          </a:extLst>
        </p:spPr>
      </p:pic>
      <p:pic>
        <p:nvPicPr>
          <p:cNvPr id="97" name="Picture 96" descr="A) Chemical structure of CTAB, B) schematic representation of a CTAB molecule. "/>
          <p:cNvPicPr/>
          <p:nvPr/>
        </p:nvPicPr>
        <p:blipFill>
          <a:blip r:embed="rId5">
            <a:extLst>
              <a:ext uri="{28A0092B-C50C-407E-A947-70E740481C1C}">
                <a14:useLocalDpi xmlns:a14="http://schemas.microsoft.com/office/drawing/2010/main" val="0"/>
              </a:ext>
            </a:extLst>
          </a:blip>
          <a:srcRect/>
          <a:stretch>
            <a:fillRect/>
          </a:stretch>
        </p:blipFill>
        <p:spPr bwMode="auto">
          <a:xfrm>
            <a:off x="5824824" y="12018214"/>
            <a:ext cx="4572000" cy="1828800"/>
          </a:xfrm>
          <a:prstGeom prst="rect">
            <a:avLst/>
          </a:prstGeom>
          <a:noFill/>
          <a:ln>
            <a:noFill/>
          </a:ln>
        </p:spPr>
      </p:pic>
      <p:pic>
        <p:nvPicPr>
          <p:cNvPr id="98" name="Picture 97"/>
          <p:cNvPicPr/>
          <p:nvPr/>
        </p:nvPicPr>
        <p:blipFill rotWithShape="1">
          <a:blip r:embed="rId6">
            <a:extLst>
              <a:ext uri="{28A0092B-C50C-407E-A947-70E740481C1C}">
                <a14:useLocalDpi xmlns:a14="http://schemas.microsoft.com/office/drawing/2010/main" val="0"/>
              </a:ext>
            </a:extLst>
          </a:blip>
          <a:srcRect l="20496" t="42794" r="53081" b="26409"/>
          <a:stretch/>
        </p:blipFill>
        <p:spPr bwMode="auto">
          <a:xfrm>
            <a:off x="11115439" y="11846401"/>
            <a:ext cx="4023360" cy="2468880"/>
          </a:xfrm>
          <a:prstGeom prst="rect">
            <a:avLst/>
          </a:prstGeom>
          <a:noFill/>
          <a:ln>
            <a:noFill/>
          </a:ln>
          <a:extLst>
            <a:ext uri="{53640926-AAD7-44D8-BBD7-CCE9431645EC}">
              <a14:shadowObscured xmlns:a14="http://schemas.microsoft.com/office/drawing/2010/main"/>
            </a:ext>
          </a:extLst>
        </p:spPr>
      </p:pic>
      <p:pic>
        <p:nvPicPr>
          <p:cNvPr id="99" name="Picture 98"/>
          <p:cNvPicPr/>
          <p:nvPr/>
        </p:nvPicPr>
        <p:blipFill rotWithShape="1">
          <a:blip r:embed="rId7">
            <a:extLst>
              <a:ext uri="{28A0092B-C50C-407E-A947-70E740481C1C}">
                <a14:useLocalDpi xmlns:a14="http://schemas.microsoft.com/office/drawing/2010/main" val="0"/>
              </a:ext>
            </a:extLst>
          </a:blip>
          <a:srcRect t="5104" b="11288"/>
          <a:stretch/>
        </p:blipFill>
        <p:spPr bwMode="auto">
          <a:xfrm>
            <a:off x="126206" y="14467681"/>
            <a:ext cx="5486400" cy="2834640"/>
          </a:xfrm>
          <a:prstGeom prst="rect">
            <a:avLst/>
          </a:prstGeom>
          <a:noFill/>
          <a:ln>
            <a:noFill/>
          </a:ln>
          <a:extLst>
            <a:ext uri="{53640926-AAD7-44D8-BBD7-CCE9431645EC}">
              <a14:shadowObscured xmlns:a14="http://schemas.microsoft.com/office/drawing/2010/main"/>
            </a:ext>
          </a:extLst>
        </p:spPr>
      </p:pic>
      <p:sp>
        <p:nvSpPr>
          <p:cNvPr id="101" name="TextBox 100"/>
          <p:cNvSpPr txBox="1"/>
          <p:nvPr/>
        </p:nvSpPr>
        <p:spPr>
          <a:xfrm>
            <a:off x="8965407" y="18618628"/>
            <a:ext cx="9296400"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400" b="1" dirty="0" smtClean="0">
                <a:solidFill>
                  <a:schemeClr val="tx1"/>
                </a:solidFill>
                <a:latin typeface="Times New Roman" pitchFamily="18" charset="0"/>
                <a:cs typeface="Times New Roman" pitchFamily="18" charset="0"/>
              </a:rPr>
              <a:t>Thermo gravimetric Analysis (TGA)</a:t>
            </a:r>
            <a:endParaRPr lang="en-US" sz="4400" b="1" dirty="0">
              <a:solidFill>
                <a:schemeClr val="tx1"/>
              </a:solidFill>
              <a:latin typeface="Times New Roman" pitchFamily="18" charset="0"/>
              <a:cs typeface="Times New Roman" pitchFamily="18" charset="0"/>
            </a:endParaRPr>
          </a:p>
        </p:txBody>
      </p:sp>
      <p:pic>
        <p:nvPicPr>
          <p:cNvPr id="102" name="Picture 101"/>
          <p:cNvPicPr/>
          <p:nvPr/>
        </p:nvPicPr>
        <p:blipFill rotWithShape="1">
          <a:blip r:embed="rId8"/>
          <a:srcRect l="7063" t="8334" b="2949"/>
          <a:stretch/>
        </p:blipFill>
        <p:spPr bwMode="auto">
          <a:xfrm>
            <a:off x="9818846" y="19647286"/>
            <a:ext cx="7223760" cy="6400800"/>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148006" y="32346744"/>
            <a:ext cx="5486400" cy="3973945"/>
          </a:xfrm>
          <a:prstGeom prst="rect">
            <a:avLst/>
          </a:prstGeom>
          <a:ln w="228600" cap="sq" cmpd="thickThin">
            <a:solidFill>
              <a:srgbClr val="000000"/>
            </a:solidFill>
            <a:prstDash val="solid"/>
            <a:miter lim="800000"/>
          </a:ln>
          <a:effectLst>
            <a:innerShdw blurRad="76200">
              <a:srgbClr val="000000"/>
            </a:innerShdw>
          </a:effectLst>
        </p:spPr>
      </p:pic>
      <p:pic>
        <p:nvPicPr>
          <p:cNvPr id="39" name="Content Placeholder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425709" y="32281401"/>
            <a:ext cx="5394960" cy="4129259"/>
          </a:xfrm>
          <a:prstGeom prst="rect">
            <a:avLst/>
          </a:prstGeom>
          <a:ln w="228600" cap="sq" cmpd="thickThin">
            <a:solidFill>
              <a:srgbClr val="000000"/>
            </a:solidFill>
            <a:prstDash val="solid"/>
            <a:miter lim="800000"/>
          </a:ln>
          <a:effectLst>
            <a:innerShdw blurRad="76200">
              <a:srgbClr val="000000"/>
            </a:innerShdw>
          </a:effectLst>
        </p:spPr>
      </p:pic>
      <p:pic>
        <p:nvPicPr>
          <p:cNvPr id="40" name="Content Placeholder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221209" y="27574081"/>
            <a:ext cx="5376070" cy="4114800"/>
          </a:xfrm>
          <a:prstGeom prst="rect">
            <a:avLst/>
          </a:prstGeom>
          <a:ln w="228600" cap="sq" cmpd="thickThin">
            <a:solidFill>
              <a:srgbClr val="000000"/>
            </a:solidFill>
            <a:prstDash val="solid"/>
            <a:miter lim="800000"/>
          </a:ln>
          <a:effectLst>
            <a:innerShdw blurRad="76200">
              <a:srgbClr val="000000"/>
            </a:innerShdw>
          </a:effectLst>
        </p:spPr>
      </p:pic>
      <p:pic>
        <p:nvPicPr>
          <p:cNvPr id="41" name="Picture 40" descr="C:\Users\GCA\Desktop\Zn surfctnt graphs\parent VSM.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442406" y="27635041"/>
            <a:ext cx="5394960" cy="4023360"/>
          </a:xfrm>
          <a:prstGeom prst="rect">
            <a:avLst/>
          </a:prstGeom>
          <a:ln w="228600" cap="sq" cmpd="thickThin">
            <a:solidFill>
              <a:srgbClr val="000000"/>
            </a:solidFill>
            <a:prstDash val="solid"/>
            <a:miter lim="800000"/>
          </a:ln>
          <a:effectLst>
            <a:innerShdw blurRad="76200">
              <a:srgbClr val="000000"/>
            </a:innerShdw>
          </a:effectLst>
        </p:spPr>
      </p:pic>
      <p:pic>
        <p:nvPicPr>
          <p:cNvPr id="42" name="Content Placeholder 3" descr="E:\Zn Surf XRD new.jpg"/>
          <p:cNvPicPr>
            <a:picLocks/>
          </p:cNvPicPr>
          <p:nvPr/>
        </p:nvPicPr>
        <p:blipFill rotWithShape="1">
          <a:blip r:embed="rId13" cstate="print">
            <a:extLst>
              <a:ext uri="{28A0092B-C50C-407E-A947-70E740481C1C}">
                <a14:useLocalDpi xmlns:a14="http://schemas.microsoft.com/office/drawing/2010/main" val="0"/>
              </a:ext>
            </a:extLst>
          </a:blip>
          <a:srcRect l="7854" t="16459" r="7522" b="1800"/>
          <a:stretch/>
        </p:blipFill>
        <p:spPr bwMode="auto">
          <a:xfrm>
            <a:off x="970971" y="19638740"/>
            <a:ext cx="5852160" cy="6675120"/>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2" name="Left Brace 1"/>
          <p:cNvSpPr/>
          <p:nvPr/>
        </p:nvSpPr>
        <p:spPr>
          <a:xfrm>
            <a:off x="4006074" y="21012962"/>
            <a:ext cx="45719" cy="457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 name="Group 42"/>
          <p:cNvGrpSpPr/>
          <p:nvPr/>
        </p:nvGrpSpPr>
        <p:grpSpPr>
          <a:xfrm>
            <a:off x="3643576" y="20118740"/>
            <a:ext cx="2962700" cy="4100243"/>
            <a:chOff x="4589701" y="1974028"/>
            <a:chExt cx="1823976" cy="2784249"/>
          </a:xfrm>
        </p:grpSpPr>
        <p:sp>
          <p:nvSpPr>
            <p:cNvPr id="44" name="Rectangle 43"/>
            <p:cNvSpPr/>
            <p:nvPr/>
          </p:nvSpPr>
          <p:spPr>
            <a:xfrm>
              <a:off x="4693828" y="1974028"/>
              <a:ext cx="1713608" cy="3097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600" b="1" dirty="0" smtClean="0">
                  <a:latin typeface="Times New Roman" panose="02020603050405020304" pitchFamily="18" charset="0"/>
                  <a:cs typeface="Times New Roman" panose="02020603050405020304" pitchFamily="18" charset="0"/>
                </a:rPr>
                <a:t>                                                     CoLi</a:t>
              </a:r>
              <a:r>
                <a:rPr lang="en-US" sz="1600" b="1" baseline="-25000" dirty="0" smtClean="0">
                  <a:latin typeface="Times New Roman" panose="02020603050405020304" pitchFamily="18" charset="0"/>
                  <a:cs typeface="Times New Roman" panose="02020603050405020304" pitchFamily="18" charset="0"/>
                </a:rPr>
                <a:t>0.3</a:t>
              </a:r>
              <a:r>
                <a:rPr lang="en-US" sz="1600" b="1" dirty="0" smtClean="0">
                  <a:latin typeface="Times New Roman" panose="02020603050405020304" pitchFamily="18" charset="0"/>
                  <a:cs typeface="Times New Roman" panose="02020603050405020304" pitchFamily="18" charset="0"/>
                </a:rPr>
                <a:t>Mn</a:t>
              </a:r>
              <a:r>
                <a:rPr lang="en-US" sz="1600" b="1" baseline="-25000" dirty="0" smtClean="0">
                  <a:latin typeface="Times New Roman" panose="02020603050405020304" pitchFamily="18" charset="0"/>
                  <a:cs typeface="Times New Roman" panose="02020603050405020304" pitchFamily="18" charset="0"/>
                </a:rPr>
                <a:t>0.3</a:t>
              </a:r>
              <a:r>
                <a:rPr lang="en-US" sz="1600" b="1" dirty="0" smtClean="0">
                  <a:latin typeface="Times New Roman" panose="02020603050405020304" pitchFamily="18" charset="0"/>
                  <a:cs typeface="Times New Roman" panose="02020603050405020304" pitchFamily="18" charset="0"/>
                </a:rPr>
                <a:t>Fe</a:t>
              </a:r>
              <a:r>
                <a:rPr lang="en-US" sz="1600" b="1" baseline="-25000" dirty="0" smtClean="0">
                  <a:latin typeface="Times New Roman" panose="02020603050405020304" pitchFamily="18" charset="0"/>
                  <a:cs typeface="Times New Roman" panose="02020603050405020304" pitchFamily="18" charset="0"/>
                </a:rPr>
                <a:t>1.6</a:t>
              </a:r>
              <a:r>
                <a:rPr lang="en-US" sz="1600" b="1" dirty="0" smtClean="0">
                  <a:latin typeface="Times New Roman" panose="02020603050405020304" pitchFamily="18" charset="0"/>
                  <a:cs typeface="Times New Roman" panose="02020603050405020304" pitchFamily="18" charset="0"/>
                </a:rPr>
                <a:t>O</a:t>
              </a:r>
              <a:r>
                <a:rPr lang="en-US" sz="1600" b="1" baseline="-25000" dirty="0" smtClean="0">
                  <a:latin typeface="Times New Roman" panose="02020603050405020304" pitchFamily="18" charset="0"/>
                  <a:cs typeface="Times New Roman" panose="02020603050405020304" pitchFamily="18" charset="0"/>
                </a:rPr>
                <a:t>4</a:t>
              </a:r>
              <a:r>
                <a:rPr lang="en-US" sz="1600" b="1" dirty="0" smtClean="0">
                  <a:latin typeface="Times New Roman" panose="02020603050405020304" pitchFamily="18" charset="0"/>
                  <a:cs typeface="Times New Roman" panose="02020603050405020304" pitchFamily="18" charset="0"/>
                </a:rPr>
                <a:t> (PVP</a:t>
              </a:r>
              <a:r>
                <a:rPr lang="en-US" sz="1000" b="1" dirty="0" smtClean="0">
                  <a:latin typeface="Times New Roman" panose="02020603050405020304" pitchFamily="18" charset="0"/>
                  <a:cs typeface="Times New Roman" panose="02020603050405020304" pitchFamily="18" charset="0"/>
                </a:rPr>
                <a:t>)</a:t>
              </a:r>
              <a:endParaRPr lang="en-US" sz="1000" b="1" dirty="0">
                <a:latin typeface="Times New Roman" panose="02020603050405020304" pitchFamily="18" charset="0"/>
                <a:cs typeface="Times New Roman" panose="02020603050405020304" pitchFamily="18" charset="0"/>
              </a:endParaRPr>
            </a:p>
          </p:txBody>
        </p:sp>
        <p:sp>
          <p:nvSpPr>
            <p:cNvPr id="45" name="Rectangle 44"/>
            <p:cNvSpPr/>
            <p:nvPr/>
          </p:nvSpPr>
          <p:spPr>
            <a:xfrm>
              <a:off x="4604392" y="2576120"/>
              <a:ext cx="1803042" cy="2817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000"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CoLi</a:t>
              </a:r>
              <a:r>
                <a:rPr lang="en-US" sz="1600" b="1" baseline="-25000" dirty="0" smtClean="0">
                  <a:latin typeface="Times New Roman" panose="02020603050405020304" pitchFamily="18" charset="0"/>
                  <a:cs typeface="Times New Roman" panose="02020603050405020304" pitchFamily="18" charset="0"/>
                </a:rPr>
                <a:t>0.3</a:t>
              </a:r>
              <a:r>
                <a:rPr lang="en-US" sz="1600" b="1" dirty="0" smtClean="0">
                  <a:latin typeface="Times New Roman" panose="02020603050405020304" pitchFamily="18" charset="0"/>
                  <a:cs typeface="Times New Roman" panose="02020603050405020304" pitchFamily="18" charset="0"/>
                </a:rPr>
                <a:t>Mn</a:t>
              </a:r>
              <a:r>
                <a:rPr lang="en-US" sz="1600" b="1" baseline="-25000" dirty="0" smtClean="0">
                  <a:latin typeface="Times New Roman" panose="02020603050405020304" pitchFamily="18" charset="0"/>
                  <a:cs typeface="Times New Roman" panose="02020603050405020304" pitchFamily="18" charset="0"/>
                </a:rPr>
                <a:t>0.3</a:t>
              </a:r>
              <a:r>
                <a:rPr lang="en-US" sz="1600" b="1" dirty="0" smtClean="0">
                  <a:latin typeface="Times New Roman" panose="02020603050405020304" pitchFamily="18" charset="0"/>
                  <a:cs typeface="Times New Roman" panose="02020603050405020304" pitchFamily="18" charset="0"/>
                </a:rPr>
                <a:t>Fe</a:t>
              </a:r>
              <a:r>
                <a:rPr lang="en-US" sz="1600" b="1" baseline="-25000" dirty="0" smtClean="0">
                  <a:latin typeface="Times New Roman" panose="02020603050405020304" pitchFamily="18" charset="0"/>
                  <a:cs typeface="Times New Roman" panose="02020603050405020304" pitchFamily="18" charset="0"/>
                </a:rPr>
                <a:t>1.6</a:t>
              </a:r>
              <a:r>
                <a:rPr lang="en-US" sz="1600" b="1" dirty="0" smtClean="0">
                  <a:latin typeface="Times New Roman" panose="02020603050405020304" pitchFamily="18" charset="0"/>
                  <a:cs typeface="Times New Roman" panose="02020603050405020304" pitchFamily="18" charset="0"/>
                </a:rPr>
                <a:t>O</a:t>
              </a:r>
              <a:r>
                <a:rPr lang="en-US" sz="1600" b="1" baseline="-25000" dirty="0" smtClean="0">
                  <a:latin typeface="Times New Roman" panose="02020603050405020304" pitchFamily="18" charset="0"/>
                  <a:cs typeface="Times New Roman" panose="02020603050405020304" pitchFamily="18" charset="0"/>
                </a:rPr>
                <a:t>4</a:t>
              </a:r>
              <a:r>
                <a:rPr lang="en-US" sz="1600" b="1" dirty="0" smtClean="0">
                  <a:latin typeface="Times New Roman" panose="02020603050405020304" pitchFamily="18" charset="0"/>
                  <a:cs typeface="Times New Roman" panose="02020603050405020304" pitchFamily="18" charset="0"/>
                </a:rPr>
                <a:t> (PEG</a:t>
              </a:r>
              <a:r>
                <a:rPr lang="en-US" sz="1200" b="1" dirty="0" smtClean="0">
                  <a:latin typeface="Times New Roman" panose="02020603050405020304" pitchFamily="18" charset="0"/>
                  <a:cs typeface="Times New Roman" panose="02020603050405020304" pitchFamily="18" charset="0"/>
                </a:rPr>
                <a:t>)</a:t>
              </a:r>
              <a:endParaRPr lang="en-US" sz="1200" b="1" dirty="0">
                <a:latin typeface="Times New Roman" panose="02020603050405020304" pitchFamily="18" charset="0"/>
                <a:cs typeface="Times New Roman" panose="02020603050405020304" pitchFamily="18" charset="0"/>
              </a:endParaRPr>
            </a:p>
          </p:txBody>
        </p:sp>
        <p:sp>
          <p:nvSpPr>
            <p:cNvPr id="46" name="Rectangle 45"/>
            <p:cNvSpPr/>
            <p:nvPr/>
          </p:nvSpPr>
          <p:spPr>
            <a:xfrm>
              <a:off x="4604392" y="3193297"/>
              <a:ext cx="1809285" cy="34772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000"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CoLi</a:t>
              </a:r>
              <a:r>
                <a:rPr lang="en-US" sz="1600" b="1" baseline="-25000" dirty="0" smtClean="0">
                  <a:latin typeface="Times New Roman" panose="02020603050405020304" pitchFamily="18" charset="0"/>
                  <a:cs typeface="Times New Roman" panose="02020603050405020304" pitchFamily="18" charset="0"/>
                </a:rPr>
                <a:t>0.3</a:t>
              </a:r>
              <a:r>
                <a:rPr lang="en-US" sz="1600" b="1" dirty="0" smtClean="0">
                  <a:latin typeface="Times New Roman" panose="02020603050405020304" pitchFamily="18" charset="0"/>
                  <a:cs typeface="Times New Roman" panose="02020603050405020304" pitchFamily="18" charset="0"/>
                </a:rPr>
                <a:t>Mn</a:t>
              </a:r>
              <a:r>
                <a:rPr lang="en-US" sz="1600" b="1" baseline="-25000" dirty="0" smtClean="0">
                  <a:latin typeface="Times New Roman" panose="02020603050405020304" pitchFamily="18" charset="0"/>
                  <a:cs typeface="Times New Roman" panose="02020603050405020304" pitchFamily="18" charset="0"/>
                </a:rPr>
                <a:t>0.3</a:t>
              </a:r>
              <a:r>
                <a:rPr lang="en-US" sz="1600" b="1" dirty="0" smtClean="0">
                  <a:latin typeface="Times New Roman" panose="02020603050405020304" pitchFamily="18" charset="0"/>
                  <a:cs typeface="Times New Roman" panose="02020603050405020304" pitchFamily="18" charset="0"/>
                </a:rPr>
                <a:t>Fe</a:t>
              </a:r>
              <a:r>
                <a:rPr lang="en-US" sz="1600" b="1" baseline="-25000" dirty="0" smtClean="0">
                  <a:latin typeface="Times New Roman" panose="02020603050405020304" pitchFamily="18" charset="0"/>
                  <a:cs typeface="Times New Roman" panose="02020603050405020304" pitchFamily="18" charset="0"/>
                </a:rPr>
                <a:t>1.6</a:t>
              </a:r>
              <a:r>
                <a:rPr lang="en-US" sz="1600" b="1" dirty="0" smtClean="0">
                  <a:latin typeface="Times New Roman" panose="02020603050405020304" pitchFamily="18" charset="0"/>
                  <a:cs typeface="Times New Roman" panose="02020603050405020304" pitchFamily="18" charset="0"/>
                </a:rPr>
                <a:t>O</a:t>
              </a:r>
              <a:r>
                <a:rPr lang="en-US" sz="1600" b="1" baseline="-25000" dirty="0" smtClean="0">
                  <a:latin typeface="Times New Roman" panose="02020603050405020304" pitchFamily="18" charset="0"/>
                  <a:cs typeface="Times New Roman" panose="02020603050405020304" pitchFamily="18" charset="0"/>
                </a:rPr>
                <a:t>4</a:t>
              </a:r>
              <a:r>
                <a:rPr lang="en-US" sz="1600" b="1" dirty="0" smtClean="0">
                  <a:latin typeface="Times New Roman" panose="02020603050405020304" pitchFamily="18" charset="0"/>
                  <a:cs typeface="Times New Roman" panose="02020603050405020304" pitchFamily="18" charset="0"/>
                </a:rPr>
                <a:t> (CTAB</a:t>
              </a:r>
              <a:r>
                <a:rPr lang="en-US" sz="1200" b="1" dirty="0" smtClean="0">
                  <a:latin typeface="Times New Roman" panose="02020603050405020304" pitchFamily="18" charset="0"/>
                  <a:cs typeface="Times New Roman" panose="02020603050405020304" pitchFamily="18" charset="0"/>
                </a:rPr>
                <a:t>)</a:t>
              </a:r>
              <a:endParaRPr lang="en-US" sz="1200" b="1" dirty="0">
                <a:latin typeface="Times New Roman" panose="02020603050405020304" pitchFamily="18" charset="0"/>
                <a:cs typeface="Times New Roman" panose="02020603050405020304" pitchFamily="18" charset="0"/>
              </a:endParaRPr>
            </a:p>
          </p:txBody>
        </p:sp>
        <p:sp>
          <p:nvSpPr>
            <p:cNvPr id="47" name="Rectangle 46"/>
            <p:cNvSpPr/>
            <p:nvPr/>
          </p:nvSpPr>
          <p:spPr>
            <a:xfrm>
              <a:off x="4589701" y="3857785"/>
              <a:ext cx="1796406" cy="24539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000"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CoLi</a:t>
              </a:r>
              <a:r>
                <a:rPr lang="en-US" sz="1600" b="1" baseline="-25000" dirty="0" smtClean="0">
                  <a:latin typeface="Times New Roman" panose="02020603050405020304" pitchFamily="18" charset="0"/>
                  <a:cs typeface="Times New Roman" panose="02020603050405020304" pitchFamily="18" charset="0"/>
                </a:rPr>
                <a:t>0.3</a:t>
              </a:r>
              <a:r>
                <a:rPr lang="en-US" sz="1600" b="1" dirty="0" smtClean="0">
                  <a:latin typeface="Times New Roman" panose="02020603050405020304" pitchFamily="18" charset="0"/>
                  <a:cs typeface="Times New Roman" panose="02020603050405020304" pitchFamily="18" charset="0"/>
                </a:rPr>
                <a:t>Mn</a:t>
              </a:r>
              <a:r>
                <a:rPr lang="en-US" sz="1600" b="1" baseline="-25000" dirty="0" smtClean="0">
                  <a:latin typeface="Times New Roman" panose="02020603050405020304" pitchFamily="18" charset="0"/>
                  <a:cs typeface="Times New Roman" panose="02020603050405020304" pitchFamily="18" charset="0"/>
                </a:rPr>
                <a:t>0.3</a:t>
              </a:r>
              <a:r>
                <a:rPr lang="en-US" sz="1600" b="1" dirty="0" smtClean="0">
                  <a:latin typeface="Times New Roman" panose="02020603050405020304" pitchFamily="18" charset="0"/>
                  <a:cs typeface="Times New Roman" panose="02020603050405020304" pitchFamily="18" charset="0"/>
                </a:rPr>
                <a:t>Fe</a:t>
              </a:r>
              <a:r>
                <a:rPr lang="en-US" sz="1600" b="1" baseline="-25000" dirty="0" smtClean="0">
                  <a:latin typeface="Times New Roman" panose="02020603050405020304" pitchFamily="18" charset="0"/>
                  <a:cs typeface="Times New Roman" panose="02020603050405020304" pitchFamily="18" charset="0"/>
                </a:rPr>
                <a:t>1.6</a:t>
              </a:r>
              <a:r>
                <a:rPr lang="en-US" sz="1600" b="1" dirty="0" smtClean="0">
                  <a:latin typeface="Times New Roman" panose="02020603050405020304" pitchFamily="18" charset="0"/>
                  <a:cs typeface="Times New Roman" panose="02020603050405020304" pitchFamily="18" charset="0"/>
                </a:rPr>
                <a:t>O</a:t>
              </a:r>
              <a:r>
                <a:rPr lang="en-US" sz="1600" b="1" baseline="-25000" dirty="0" smtClean="0">
                  <a:latin typeface="Times New Roman" panose="02020603050405020304" pitchFamily="18" charset="0"/>
                  <a:cs typeface="Times New Roman" panose="02020603050405020304" pitchFamily="18" charset="0"/>
                </a:rPr>
                <a:t>4</a:t>
              </a:r>
              <a:r>
                <a:rPr lang="en-US" sz="1600" b="1" dirty="0" smtClean="0">
                  <a:latin typeface="Times New Roman" panose="02020603050405020304" pitchFamily="18" charset="0"/>
                  <a:cs typeface="Times New Roman" panose="02020603050405020304" pitchFamily="18" charset="0"/>
                </a:rPr>
                <a:t> (Bare)</a:t>
              </a:r>
              <a:endParaRPr lang="en-US" sz="1600" b="1" dirty="0">
                <a:latin typeface="Times New Roman" panose="02020603050405020304" pitchFamily="18" charset="0"/>
                <a:cs typeface="Times New Roman" panose="02020603050405020304" pitchFamily="18" charset="0"/>
              </a:endParaRPr>
            </a:p>
          </p:txBody>
        </p:sp>
        <p:sp>
          <p:nvSpPr>
            <p:cNvPr id="48" name="Rectangle 47"/>
            <p:cNvSpPr/>
            <p:nvPr/>
          </p:nvSpPr>
          <p:spPr>
            <a:xfrm>
              <a:off x="5690650" y="4500035"/>
              <a:ext cx="695458" cy="25824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600" b="1" dirty="0" smtClean="0">
                  <a:latin typeface="Times New Roman" panose="02020603050405020304" pitchFamily="18" charset="0"/>
                  <a:cs typeface="Times New Roman" panose="02020603050405020304" pitchFamily="18" charset="0"/>
                </a:rPr>
                <a:t>CoFe</a:t>
              </a:r>
              <a:r>
                <a:rPr lang="en-US" sz="1600" b="1" baseline="-25000" dirty="0" smtClean="0">
                  <a:latin typeface="Times New Roman" panose="02020603050405020304" pitchFamily="18" charset="0"/>
                  <a:cs typeface="Times New Roman" panose="02020603050405020304" pitchFamily="18" charset="0"/>
                </a:rPr>
                <a:t>2</a:t>
              </a:r>
              <a:r>
                <a:rPr lang="en-US" sz="1600" b="1" dirty="0" smtClean="0">
                  <a:latin typeface="Times New Roman" panose="02020603050405020304" pitchFamily="18" charset="0"/>
                  <a:cs typeface="Times New Roman" panose="02020603050405020304" pitchFamily="18" charset="0"/>
                </a:rPr>
                <a:t>O</a:t>
              </a:r>
              <a:r>
                <a:rPr lang="en-US" sz="1600" b="1" baseline="-25000" dirty="0" smtClean="0">
                  <a:latin typeface="Times New Roman" panose="02020603050405020304" pitchFamily="18" charset="0"/>
                  <a:cs typeface="Times New Roman" panose="02020603050405020304" pitchFamily="18" charset="0"/>
                </a:rPr>
                <a:t>4</a:t>
              </a:r>
              <a:r>
                <a:rPr lang="en-US" sz="1400" b="1" dirty="0" smtClean="0">
                  <a:latin typeface="Times New Roman" panose="02020603050405020304" pitchFamily="18" charset="0"/>
                  <a:cs typeface="Times New Roman" panose="02020603050405020304" pitchFamily="18" charset="0"/>
                </a:rPr>
                <a:t> </a:t>
              </a:r>
              <a:endParaRPr lang="en-US" sz="1400" b="1" dirty="0">
                <a:latin typeface="Times New Roman" panose="02020603050405020304" pitchFamily="18" charset="0"/>
                <a:cs typeface="Times New Roman" panose="02020603050405020304" pitchFamily="18" charset="0"/>
              </a:endParaRPr>
            </a:p>
          </p:txBody>
        </p:sp>
      </p:grpSp>
      <p:sp>
        <p:nvSpPr>
          <p:cNvPr id="49" name="TextBox 48"/>
          <p:cNvSpPr txBox="1"/>
          <p:nvPr/>
        </p:nvSpPr>
        <p:spPr>
          <a:xfrm>
            <a:off x="18336559" y="18666853"/>
            <a:ext cx="12013405"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400" b="1" dirty="0" smtClean="0">
                <a:solidFill>
                  <a:schemeClr val="tx1"/>
                </a:solidFill>
                <a:latin typeface="Times New Roman" pitchFamily="18" charset="0"/>
                <a:cs typeface="Times New Roman" pitchFamily="18" charset="0"/>
              </a:rPr>
              <a:t> X-Ray Photoelectron Spectroscopy (XPS)</a:t>
            </a:r>
            <a:endParaRPr lang="en-US" sz="4400" b="1" dirty="0">
              <a:solidFill>
                <a:schemeClr val="tx1"/>
              </a:solidFill>
              <a:latin typeface="Times New Roman" pitchFamily="18" charset="0"/>
              <a:cs typeface="Times New Roman" pitchFamily="18" charset="0"/>
            </a:endParaRPr>
          </a:p>
        </p:txBody>
      </p:sp>
      <p:pic>
        <p:nvPicPr>
          <p:cNvPr id="50" name="Picture 49"/>
          <p:cNvPicPr/>
          <p:nvPr/>
        </p:nvPicPr>
        <p:blipFill rotWithShape="1">
          <a:blip r:embed="rId14" cstate="print">
            <a:extLst>
              <a:ext uri="{28A0092B-C50C-407E-A947-70E740481C1C}">
                <a14:useLocalDpi xmlns:a14="http://schemas.microsoft.com/office/drawing/2010/main" val="0"/>
              </a:ext>
            </a:extLst>
          </a:blip>
          <a:srcRect l="5128" t="6204" r="10256"/>
          <a:stretch/>
        </p:blipFill>
        <p:spPr bwMode="auto">
          <a:xfrm>
            <a:off x="18884285" y="19801681"/>
            <a:ext cx="8686800" cy="6492240"/>
          </a:xfrm>
          <a:prstGeom prst="rect">
            <a:avLst/>
          </a:prstGeom>
          <a:ln w="228600" cap="sq" cmpd="thickThin">
            <a:solidFill>
              <a:srgbClr val="000000"/>
            </a:solidFill>
            <a:prstDash val="solid"/>
            <a:miter lim="800000"/>
          </a:ln>
          <a:effectLst>
            <a:innerShdw blurRad="76200">
              <a:srgbClr val="000000"/>
            </a:innerShdw>
          </a:effectLst>
        </p:spPr>
      </p:pic>
      <p:sp>
        <p:nvSpPr>
          <p:cNvPr id="51" name="TextBox 50">
            <a:extLst>
              <a:ext uri="{FF2B5EF4-FFF2-40B4-BE49-F238E27FC236}">
                <a16:creationId xmlns="" xmlns:a16="http://schemas.microsoft.com/office/drawing/2014/main" id="{DE62D351-A1E6-40A4-98E0-FBD29FF20FFD}"/>
              </a:ext>
            </a:extLst>
          </p:cNvPr>
          <p:cNvSpPr txBox="1"/>
          <p:nvPr/>
        </p:nvSpPr>
        <p:spPr>
          <a:xfrm>
            <a:off x="15157795" y="26488327"/>
            <a:ext cx="14996725" cy="780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469" b="1" dirty="0" smtClean="0">
                <a:solidFill>
                  <a:schemeClr val="tx1"/>
                </a:solidFill>
                <a:latin typeface="Times New Roman" pitchFamily="18" charset="0"/>
                <a:cs typeface="Times New Roman" pitchFamily="18" charset="0"/>
              </a:rPr>
              <a:t>Vibrating Sample Magnetometer (VSM)</a:t>
            </a:r>
            <a:endParaRPr lang="en-US" sz="4469" b="1" dirty="0">
              <a:solidFill>
                <a:schemeClr val="tx1"/>
              </a:solidFill>
              <a:latin typeface="Times New Roman" pitchFamily="18" charset="0"/>
              <a:cs typeface="Times New Roman" pitchFamily="18" charset="0"/>
            </a:endParaRPr>
          </a:p>
        </p:txBody>
      </p:sp>
      <p:pic>
        <p:nvPicPr>
          <p:cNvPr id="52" name="Picture 51" descr="C:\Users\GCA\AppData\Local\Temp\Rar$DIa9312.1445\PW f.tif"/>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9784" y="27631065"/>
            <a:ext cx="4610100" cy="3457575"/>
          </a:xfrm>
          <a:prstGeom prst="rect">
            <a:avLst/>
          </a:prstGeom>
          <a:ln w="228600" cap="sq" cmpd="thickThin">
            <a:solidFill>
              <a:srgbClr val="000000"/>
            </a:solidFill>
            <a:prstDash val="solid"/>
            <a:miter lim="800000"/>
          </a:ln>
          <a:effectLst>
            <a:innerShdw blurRad="76200">
              <a:srgbClr val="000000"/>
            </a:innerShdw>
          </a:effectLst>
        </p:spPr>
      </p:pic>
      <p:pic>
        <p:nvPicPr>
          <p:cNvPr id="53" name="Picture 52" descr="C:\Users\GCA\AppData\Local\Temp\Rar$DIa9312.31942\M 1 e.tif"/>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41228" y="27649965"/>
            <a:ext cx="4610100" cy="3457575"/>
          </a:xfrm>
          <a:prstGeom prst="rect">
            <a:avLst/>
          </a:prstGeom>
          <a:ln w="228600" cap="sq" cmpd="thickThin">
            <a:solidFill>
              <a:srgbClr val="000000"/>
            </a:solidFill>
            <a:prstDash val="solid"/>
            <a:miter lim="800000"/>
          </a:ln>
          <a:effectLst>
            <a:innerShdw blurRad="76200">
              <a:srgbClr val="000000"/>
            </a:innerShdw>
          </a:effectLst>
        </p:spPr>
      </p:pic>
      <p:pic>
        <p:nvPicPr>
          <p:cNvPr id="54" name="Picture 53" descr="C:\Users\GCA\AppData\Local\Temp\Rar$DIa9312.27306\M 3 d.tif"/>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346433" y="27598083"/>
            <a:ext cx="4610100" cy="35661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5" name="Picture 54" descr="C:\Users\GCA\AppData\Local\Temp\Rar$DIa9312.48048\MP 3 d.tif"/>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149170" y="31695524"/>
            <a:ext cx="4610100" cy="3457575"/>
          </a:xfrm>
          <a:prstGeom prst="rect">
            <a:avLst/>
          </a:prstGeom>
          <a:ln w="228600" cap="sq" cmpd="thickThin">
            <a:solidFill>
              <a:srgbClr val="000000"/>
            </a:solidFill>
            <a:prstDash val="solid"/>
            <a:miter lim="800000"/>
          </a:ln>
          <a:effectLst>
            <a:innerShdw blurRad="76200">
              <a:srgbClr val="000000"/>
            </a:innerShdw>
          </a:effectLst>
        </p:spPr>
      </p:pic>
      <p:pic>
        <p:nvPicPr>
          <p:cNvPr id="56" name="Picture 55" descr="C:\Users\GCA\AppData\Local\Temp\Rar$DIa9312.20947\MV 3 e.tif"/>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19780" y="31740253"/>
            <a:ext cx="4610100" cy="3457575"/>
          </a:xfrm>
          <a:prstGeom prst="rect">
            <a:avLst/>
          </a:prstGeom>
          <a:ln w="228600" cap="sq" cmpd="thickThin">
            <a:solidFill>
              <a:srgbClr val="000000"/>
            </a:solidFill>
            <a:prstDash val="solid"/>
            <a:miter lim="800000"/>
          </a:ln>
          <a:effectLst>
            <a:innerShdw blurRad="76200">
              <a:srgbClr val="000000"/>
            </a:innerShdw>
          </a:effectLst>
        </p:spPr>
      </p:pic>
      <p:sp>
        <p:nvSpPr>
          <p:cNvPr id="61" name="Rectangle 60"/>
          <p:cNvSpPr/>
          <p:nvPr/>
        </p:nvSpPr>
        <p:spPr>
          <a:xfrm>
            <a:off x="10435649" y="27736446"/>
            <a:ext cx="4176255" cy="9688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Times New Roman" panose="02020603050405020304" pitchFamily="18" charset="0"/>
                <a:cs typeface="Times New Roman" panose="02020603050405020304" pitchFamily="18" charset="0"/>
              </a:rPr>
              <a:t>CoLi</a:t>
            </a:r>
            <a:r>
              <a:rPr lang="en-US" sz="2400" b="1" baseline="-25000" dirty="0" smtClean="0">
                <a:latin typeface="Times New Roman" panose="02020603050405020304" pitchFamily="18" charset="0"/>
                <a:cs typeface="Times New Roman" panose="02020603050405020304" pitchFamily="18" charset="0"/>
              </a:rPr>
              <a:t>0.3</a:t>
            </a:r>
            <a:r>
              <a:rPr lang="en-US" sz="2400" b="1" dirty="0" smtClean="0">
                <a:latin typeface="Times New Roman" panose="02020603050405020304" pitchFamily="18" charset="0"/>
                <a:cs typeface="Times New Roman" panose="02020603050405020304" pitchFamily="18" charset="0"/>
              </a:rPr>
              <a:t>Mn</a:t>
            </a:r>
            <a:r>
              <a:rPr lang="en-US" sz="2400" b="1" baseline="-25000" dirty="0" smtClean="0">
                <a:latin typeface="Times New Roman" panose="02020603050405020304" pitchFamily="18" charset="0"/>
                <a:cs typeface="Times New Roman" panose="02020603050405020304" pitchFamily="18" charset="0"/>
              </a:rPr>
              <a:t>0.3</a:t>
            </a:r>
            <a:r>
              <a:rPr lang="en-US" sz="2400" b="1" dirty="0" smtClean="0">
                <a:latin typeface="Times New Roman" panose="02020603050405020304" pitchFamily="18" charset="0"/>
                <a:cs typeface="Times New Roman" panose="02020603050405020304" pitchFamily="18" charset="0"/>
              </a:rPr>
              <a:t>Fe</a:t>
            </a:r>
            <a:r>
              <a:rPr lang="en-US" sz="2400" b="1" baseline="-25000" dirty="0" smtClean="0">
                <a:latin typeface="Times New Roman" panose="02020603050405020304" pitchFamily="18" charset="0"/>
                <a:cs typeface="Times New Roman" panose="02020603050405020304" pitchFamily="18" charset="0"/>
              </a:rPr>
              <a:t>1.6</a:t>
            </a:r>
            <a:r>
              <a:rPr lang="en-US" sz="2400" b="1" dirty="0" smtClean="0">
                <a:latin typeface="Times New Roman" panose="02020603050405020304" pitchFamily="18" charset="0"/>
                <a:cs typeface="Times New Roman" panose="02020603050405020304" pitchFamily="18" charset="0"/>
              </a:rPr>
              <a:t>O</a:t>
            </a:r>
            <a:r>
              <a:rPr lang="en-US" sz="2400" b="1" baseline="-25000" dirty="0" smtClean="0">
                <a:latin typeface="Times New Roman" panose="02020603050405020304" pitchFamily="18" charset="0"/>
                <a:cs typeface="Times New Roman" panose="02020603050405020304" pitchFamily="18" charset="0"/>
              </a:rPr>
              <a:t>4 </a:t>
            </a:r>
            <a:r>
              <a:rPr lang="en-US" sz="2400" b="1" dirty="0" smtClean="0">
                <a:latin typeface="Times New Roman" panose="02020603050405020304" pitchFamily="18" charset="0"/>
                <a:cs typeface="Times New Roman" panose="02020603050405020304" pitchFamily="18" charset="0"/>
              </a:rPr>
              <a:t>(CTAB)</a:t>
            </a:r>
            <a:r>
              <a:rPr lang="en-US" b="1" dirty="0" smtClean="0">
                <a:latin typeface="Times New Roman" panose="02020603050405020304" pitchFamily="18" charset="0"/>
                <a:cs typeface="Times New Roman" panose="02020603050405020304" pitchFamily="18" charset="0"/>
              </a:rPr>
              <a:t> </a:t>
            </a:r>
            <a:endParaRPr lang="en-US" dirty="0"/>
          </a:p>
        </p:txBody>
      </p:sp>
      <p:sp>
        <p:nvSpPr>
          <p:cNvPr id="57" name="Rectangle 56"/>
          <p:cNvSpPr/>
          <p:nvPr/>
        </p:nvSpPr>
        <p:spPr>
          <a:xfrm>
            <a:off x="7396879" y="31796956"/>
            <a:ext cx="3666046" cy="9688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Times New Roman" panose="02020603050405020304" pitchFamily="18" charset="0"/>
                <a:cs typeface="Times New Roman" panose="02020603050405020304" pitchFamily="18" charset="0"/>
              </a:rPr>
              <a:t>CoLi</a:t>
            </a:r>
            <a:r>
              <a:rPr lang="en-US" sz="2400" b="1" baseline="-25000" dirty="0" smtClean="0">
                <a:latin typeface="Times New Roman" panose="02020603050405020304" pitchFamily="18" charset="0"/>
                <a:cs typeface="Times New Roman" panose="02020603050405020304" pitchFamily="18" charset="0"/>
              </a:rPr>
              <a:t>0.3</a:t>
            </a:r>
            <a:r>
              <a:rPr lang="en-US" sz="2400" b="1" dirty="0" smtClean="0">
                <a:latin typeface="Times New Roman" panose="02020603050405020304" pitchFamily="18" charset="0"/>
                <a:cs typeface="Times New Roman" panose="02020603050405020304" pitchFamily="18" charset="0"/>
              </a:rPr>
              <a:t>Mn</a:t>
            </a:r>
            <a:r>
              <a:rPr lang="en-US" sz="2400" b="1" baseline="-25000" dirty="0" smtClean="0">
                <a:latin typeface="Times New Roman" panose="02020603050405020304" pitchFamily="18" charset="0"/>
                <a:cs typeface="Times New Roman" panose="02020603050405020304" pitchFamily="18" charset="0"/>
              </a:rPr>
              <a:t>0.3</a:t>
            </a:r>
            <a:r>
              <a:rPr lang="en-US" sz="2400" b="1" dirty="0" smtClean="0">
                <a:latin typeface="Times New Roman" panose="02020603050405020304" pitchFamily="18" charset="0"/>
                <a:cs typeface="Times New Roman" panose="02020603050405020304" pitchFamily="18" charset="0"/>
              </a:rPr>
              <a:t>Fe</a:t>
            </a:r>
            <a:r>
              <a:rPr lang="en-US" sz="2400" b="1" baseline="-25000" dirty="0" smtClean="0">
                <a:latin typeface="Times New Roman" panose="02020603050405020304" pitchFamily="18" charset="0"/>
                <a:cs typeface="Times New Roman" panose="02020603050405020304" pitchFamily="18" charset="0"/>
              </a:rPr>
              <a:t>1.6</a:t>
            </a:r>
            <a:r>
              <a:rPr lang="en-US" sz="2400" b="1" dirty="0" smtClean="0">
                <a:latin typeface="Times New Roman" panose="02020603050405020304" pitchFamily="18" charset="0"/>
                <a:cs typeface="Times New Roman" panose="02020603050405020304" pitchFamily="18" charset="0"/>
              </a:rPr>
              <a:t>O</a:t>
            </a:r>
            <a:r>
              <a:rPr lang="en-US" sz="2400" b="1" baseline="-25000" dirty="0" smtClean="0">
                <a:latin typeface="Times New Roman" panose="02020603050405020304" pitchFamily="18" charset="0"/>
                <a:cs typeface="Times New Roman" panose="02020603050405020304" pitchFamily="18" charset="0"/>
              </a:rPr>
              <a:t>4 </a:t>
            </a:r>
            <a:r>
              <a:rPr lang="en-US" sz="2400" b="1" dirty="0" smtClean="0">
                <a:latin typeface="Times New Roman" panose="02020603050405020304" pitchFamily="18" charset="0"/>
                <a:cs typeface="Times New Roman" panose="02020603050405020304" pitchFamily="18" charset="0"/>
              </a:rPr>
              <a:t>(PVP)</a:t>
            </a:r>
            <a:r>
              <a:rPr lang="en-US" b="1" dirty="0" smtClean="0">
                <a:latin typeface="Times New Roman" panose="02020603050405020304" pitchFamily="18" charset="0"/>
                <a:cs typeface="Times New Roman" panose="02020603050405020304" pitchFamily="18" charset="0"/>
              </a:rPr>
              <a:t> </a:t>
            </a:r>
            <a:endParaRPr lang="en-US" dirty="0"/>
          </a:p>
        </p:txBody>
      </p:sp>
      <p:sp>
        <p:nvSpPr>
          <p:cNvPr id="63" name="Rectangle 62"/>
          <p:cNvSpPr/>
          <p:nvPr/>
        </p:nvSpPr>
        <p:spPr>
          <a:xfrm>
            <a:off x="2424009" y="31751988"/>
            <a:ext cx="3655241" cy="9688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Times New Roman" panose="02020603050405020304" pitchFamily="18" charset="0"/>
                <a:cs typeface="Times New Roman" panose="02020603050405020304" pitchFamily="18" charset="0"/>
              </a:rPr>
              <a:t>CoLi</a:t>
            </a:r>
            <a:r>
              <a:rPr lang="en-US" sz="2400" b="1" baseline="-25000" dirty="0" smtClean="0">
                <a:latin typeface="Times New Roman" panose="02020603050405020304" pitchFamily="18" charset="0"/>
                <a:cs typeface="Times New Roman" panose="02020603050405020304" pitchFamily="18" charset="0"/>
              </a:rPr>
              <a:t>0.3</a:t>
            </a:r>
            <a:r>
              <a:rPr lang="en-US" sz="2400" b="1" dirty="0" smtClean="0">
                <a:latin typeface="Times New Roman" panose="02020603050405020304" pitchFamily="18" charset="0"/>
                <a:cs typeface="Times New Roman" panose="02020603050405020304" pitchFamily="18" charset="0"/>
              </a:rPr>
              <a:t>Mn</a:t>
            </a:r>
            <a:r>
              <a:rPr lang="en-US" sz="2400" b="1" baseline="-25000" dirty="0" smtClean="0">
                <a:latin typeface="Times New Roman" panose="02020603050405020304" pitchFamily="18" charset="0"/>
                <a:cs typeface="Times New Roman" panose="02020603050405020304" pitchFamily="18" charset="0"/>
              </a:rPr>
              <a:t>0.3</a:t>
            </a:r>
            <a:r>
              <a:rPr lang="en-US" sz="2400" b="1" dirty="0" smtClean="0">
                <a:latin typeface="Times New Roman" panose="02020603050405020304" pitchFamily="18" charset="0"/>
                <a:cs typeface="Times New Roman" panose="02020603050405020304" pitchFamily="18" charset="0"/>
              </a:rPr>
              <a:t>Fe</a:t>
            </a:r>
            <a:r>
              <a:rPr lang="en-US" sz="2400" b="1" baseline="-25000" dirty="0" smtClean="0">
                <a:latin typeface="Times New Roman" panose="02020603050405020304" pitchFamily="18" charset="0"/>
                <a:cs typeface="Times New Roman" panose="02020603050405020304" pitchFamily="18" charset="0"/>
              </a:rPr>
              <a:t>1.6</a:t>
            </a:r>
            <a:r>
              <a:rPr lang="en-US" sz="2400" b="1" dirty="0" smtClean="0">
                <a:latin typeface="Times New Roman" panose="02020603050405020304" pitchFamily="18" charset="0"/>
                <a:cs typeface="Times New Roman" panose="02020603050405020304" pitchFamily="18" charset="0"/>
              </a:rPr>
              <a:t>O</a:t>
            </a:r>
            <a:r>
              <a:rPr lang="en-US" sz="2400" b="1" baseline="-25000" dirty="0" smtClean="0">
                <a:latin typeface="Times New Roman" panose="02020603050405020304" pitchFamily="18" charset="0"/>
                <a:cs typeface="Times New Roman" panose="02020603050405020304" pitchFamily="18" charset="0"/>
              </a:rPr>
              <a:t>4 </a:t>
            </a:r>
            <a:r>
              <a:rPr lang="en-US" sz="2400" b="1" dirty="0" smtClean="0">
                <a:latin typeface="Times New Roman" panose="02020603050405020304" pitchFamily="18" charset="0"/>
                <a:cs typeface="Times New Roman" panose="02020603050405020304" pitchFamily="18" charset="0"/>
              </a:rPr>
              <a:t>(PEG)</a:t>
            </a:r>
            <a:r>
              <a:rPr lang="en-US" b="1" dirty="0" smtClean="0">
                <a:latin typeface="Times New Roman" panose="02020603050405020304" pitchFamily="18" charset="0"/>
                <a:cs typeface="Times New Roman" panose="02020603050405020304" pitchFamily="18" charset="0"/>
              </a:rPr>
              <a:t> </a:t>
            </a:r>
            <a:endParaRPr lang="en-US" dirty="0"/>
          </a:p>
        </p:txBody>
      </p:sp>
      <p:sp>
        <p:nvSpPr>
          <p:cNvPr id="64" name="Rectangle 63"/>
          <p:cNvSpPr/>
          <p:nvPr/>
        </p:nvSpPr>
        <p:spPr>
          <a:xfrm>
            <a:off x="5469911" y="27686187"/>
            <a:ext cx="4176255" cy="9688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Times New Roman" panose="02020603050405020304" pitchFamily="18" charset="0"/>
                <a:cs typeface="Times New Roman" panose="02020603050405020304" pitchFamily="18" charset="0"/>
              </a:rPr>
              <a:t>CoLi</a:t>
            </a:r>
            <a:r>
              <a:rPr lang="en-US" sz="2400" b="1" baseline="-25000" dirty="0" smtClean="0">
                <a:latin typeface="Times New Roman" panose="02020603050405020304" pitchFamily="18" charset="0"/>
                <a:cs typeface="Times New Roman" panose="02020603050405020304" pitchFamily="18" charset="0"/>
              </a:rPr>
              <a:t>0.3</a:t>
            </a:r>
            <a:r>
              <a:rPr lang="en-US" sz="2400" b="1" dirty="0" smtClean="0">
                <a:latin typeface="Times New Roman" panose="02020603050405020304" pitchFamily="18" charset="0"/>
                <a:cs typeface="Times New Roman" panose="02020603050405020304" pitchFamily="18" charset="0"/>
              </a:rPr>
              <a:t>Mn</a:t>
            </a:r>
            <a:r>
              <a:rPr lang="en-US" sz="2400" b="1" baseline="-25000" dirty="0" smtClean="0">
                <a:latin typeface="Times New Roman" panose="02020603050405020304" pitchFamily="18" charset="0"/>
                <a:cs typeface="Times New Roman" panose="02020603050405020304" pitchFamily="18" charset="0"/>
              </a:rPr>
              <a:t>0.3</a:t>
            </a:r>
            <a:r>
              <a:rPr lang="en-US" sz="2400" b="1" dirty="0" smtClean="0">
                <a:latin typeface="Times New Roman" panose="02020603050405020304" pitchFamily="18" charset="0"/>
                <a:cs typeface="Times New Roman" panose="02020603050405020304" pitchFamily="18" charset="0"/>
              </a:rPr>
              <a:t>Fe</a:t>
            </a:r>
            <a:r>
              <a:rPr lang="en-US" sz="2400" b="1" baseline="-25000" dirty="0" smtClean="0">
                <a:latin typeface="Times New Roman" panose="02020603050405020304" pitchFamily="18" charset="0"/>
                <a:cs typeface="Times New Roman" panose="02020603050405020304" pitchFamily="18" charset="0"/>
              </a:rPr>
              <a:t>1.6</a:t>
            </a:r>
            <a:r>
              <a:rPr lang="en-US" sz="2400" b="1" dirty="0" smtClean="0">
                <a:latin typeface="Times New Roman" panose="02020603050405020304" pitchFamily="18" charset="0"/>
                <a:cs typeface="Times New Roman" panose="02020603050405020304" pitchFamily="18" charset="0"/>
              </a:rPr>
              <a:t>O</a:t>
            </a:r>
            <a:r>
              <a:rPr lang="en-US" sz="2400" b="1" baseline="-25000" dirty="0" smtClean="0">
                <a:latin typeface="Times New Roman" panose="02020603050405020304" pitchFamily="18" charset="0"/>
                <a:cs typeface="Times New Roman" panose="02020603050405020304" pitchFamily="18" charset="0"/>
              </a:rPr>
              <a:t>4 </a:t>
            </a:r>
            <a:r>
              <a:rPr lang="en-US" sz="2400" b="1" dirty="0" smtClean="0">
                <a:latin typeface="Times New Roman" panose="02020603050405020304" pitchFamily="18" charset="0"/>
                <a:cs typeface="Times New Roman" panose="02020603050405020304" pitchFamily="18" charset="0"/>
              </a:rPr>
              <a:t>(Bare)</a:t>
            </a:r>
            <a:r>
              <a:rPr lang="en-US" b="1" dirty="0" smtClean="0">
                <a:latin typeface="Times New Roman" panose="02020603050405020304" pitchFamily="18" charset="0"/>
                <a:cs typeface="Times New Roman" panose="02020603050405020304" pitchFamily="18" charset="0"/>
              </a:rPr>
              <a:t> </a:t>
            </a:r>
            <a:endParaRPr lang="en-US" dirty="0"/>
          </a:p>
        </p:txBody>
      </p:sp>
      <p:sp>
        <p:nvSpPr>
          <p:cNvPr id="65" name="Rectangle 64"/>
          <p:cNvSpPr/>
          <p:nvPr/>
        </p:nvSpPr>
        <p:spPr>
          <a:xfrm>
            <a:off x="367779" y="27686187"/>
            <a:ext cx="1378145" cy="9688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Times New Roman" panose="02020603050405020304" pitchFamily="18" charset="0"/>
                <a:cs typeface="Times New Roman" panose="02020603050405020304" pitchFamily="18" charset="0"/>
              </a:rPr>
              <a:t>CoFe</a:t>
            </a:r>
            <a:r>
              <a:rPr lang="en-US" sz="2400" b="1" baseline="-25000"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O</a:t>
            </a:r>
            <a:r>
              <a:rPr lang="en-US" sz="2400" b="1" baseline="-25000" dirty="0" smtClean="0">
                <a:latin typeface="Times New Roman" panose="02020603050405020304" pitchFamily="18" charset="0"/>
                <a:cs typeface="Times New Roman" panose="02020603050405020304" pitchFamily="18" charset="0"/>
              </a:rPr>
              <a:t>4 </a:t>
            </a:r>
            <a:r>
              <a:rPr lang="en-US" b="1" dirty="0" smtClean="0">
                <a:latin typeface="Times New Roman" panose="02020603050405020304" pitchFamily="18" charset="0"/>
                <a:cs typeface="Times New Roman" panose="02020603050405020304" pitchFamily="18" charset="0"/>
              </a:rPr>
              <a:t> </a:t>
            </a:r>
            <a:endParaRPr lang="en-US" dirty="0"/>
          </a:p>
        </p:txBody>
      </p:sp>
      <p:sp>
        <p:nvSpPr>
          <p:cNvPr id="58" name="TextBox 57">
            <a:extLst>
              <a:ext uri="{FF2B5EF4-FFF2-40B4-BE49-F238E27FC236}">
                <a16:creationId xmlns="" xmlns:a16="http://schemas.microsoft.com/office/drawing/2014/main" id="{DE62D351-A1E6-40A4-98E0-FBD29FF20FFD}"/>
              </a:ext>
            </a:extLst>
          </p:cNvPr>
          <p:cNvSpPr txBox="1"/>
          <p:nvPr/>
        </p:nvSpPr>
        <p:spPr>
          <a:xfrm>
            <a:off x="64681" y="35422681"/>
            <a:ext cx="14996725" cy="7800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469" b="1" dirty="0" smtClean="0">
                <a:solidFill>
                  <a:schemeClr val="tx1"/>
                </a:solidFill>
                <a:latin typeface="Times New Roman" pitchFamily="18" charset="0"/>
                <a:cs typeface="Times New Roman" pitchFamily="18" charset="0"/>
              </a:rPr>
              <a:t>Dielectric Measurements</a:t>
            </a:r>
            <a:endParaRPr lang="en-US" sz="4469" b="1" dirty="0">
              <a:solidFill>
                <a:schemeClr val="tx1"/>
              </a:solidFill>
              <a:latin typeface="Times New Roman" pitchFamily="18" charset="0"/>
              <a:cs typeface="Times New Roman" pitchFamily="18" charset="0"/>
            </a:endParaRPr>
          </a:p>
        </p:txBody>
      </p:sp>
      <p:pic>
        <p:nvPicPr>
          <p:cNvPr id="59" name="Picture 58"/>
          <p:cNvPicPr/>
          <p:nvPr/>
        </p:nvPicPr>
        <p:blipFill rotWithShape="1">
          <a:blip r:embed="rId20" cstate="print">
            <a:extLst>
              <a:ext uri="{28A0092B-C50C-407E-A947-70E740481C1C}">
                <a14:useLocalDpi xmlns:a14="http://schemas.microsoft.com/office/drawing/2010/main" val="0"/>
              </a:ext>
            </a:extLst>
          </a:blip>
          <a:srcRect l="7060" t="8416" r="11313" b="3795"/>
          <a:stretch/>
        </p:blipFill>
        <p:spPr bwMode="auto">
          <a:xfrm>
            <a:off x="445112" y="36355166"/>
            <a:ext cx="4846320" cy="3657600"/>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pic>
        <p:nvPicPr>
          <p:cNvPr id="62" name="Picture 61"/>
          <p:cNvPicPr/>
          <p:nvPr/>
        </p:nvPicPr>
        <p:blipFill rotWithShape="1">
          <a:blip r:embed="rId21" cstate="print">
            <a:extLst>
              <a:ext uri="{28A0092B-C50C-407E-A947-70E740481C1C}">
                <a14:useLocalDpi xmlns:a14="http://schemas.microsoft.com/office/drawing/2010/main" val="0"/>
              </a:ext>
            </a:extLst>
          </a:blip>
          <a:srcRect l="7730" t="9216" r="10240"/>
          <a:stretch/>
        </p:blipFill>
        <p:spPr bwMode="auto">
          <a:xfrm>
            <a:off x="5871686" y="36381713"/>
            <a:ext cx="4846320" cy="3657600"/>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3" name="TextBox 2"/>
          <p:cNvSpPr txBox="1"/>
          <p:nvPr/>
        </p:nvSpPr>
        <p:spPr>
          <a:xfrm>
            <a:off x="1436635" y="13729479"/>
            <a:ext cx="2279855" cy="461665"/>
          </a:xfrm>
          <a:prstGeom prst="rect">
            <a:avLst/>
          </a:prstGeom>
          <a:noFill/>
        </p:spPr>
        <p:txBody>
          <a:bodyPr wrap="none" rtlCol="0">
            <a:spAutoFit/>
          </a:bodyPr>
          <a:lstStyle/>
          <a:p>
            <a:r>
              <a:rPr lang="en-US" sz="2400" b="1" dirty="0" smtClean="0"/>
              <a:t>Structure of PEG</a:t>
            </a:r>
            <a:endParaRPr lang="en-US" sz="2400" b="1" dirty="0"/>
          </a:p>
        </p:txBody>
      </p:sp>
      <p:sp>
        <p:nvSpPr>
          <p:cNvPr id="66" name="TextBox 65"/>
          <p:cNvSpPr txBox="1"/>
          <p:nvPr/>
        </p:nvSpPr>
        <p:spPr>
          <a:xfrm>
            <a:off x="6919651" y="13934281"/>
            <a:ext cx="2426755" cy="461665"/>
          </a:xfrm>
          <a:prstGeom prst="rect">
            <a:avLst/>
          </a:prstGeom>
          <a:noFill/>
        </p:spPr>
        <p:txBody>
          <a:bodyPr wrap="none" rtlCol="0">
            <a:spAutoFit/>
          </a:bodyPr>
          <a:lstStyle/>
          <a:p>
            <a:r>
              <a:rPr lang="en-US" sz="2400" b="1" dirty="0" smtClean="0"/>
              <a:t>Structure of CTAB</a:t>
            </a:r>
            <a:endParaRPr lang="en-US" sz="2400" b="1" dirty="0"/>
          </a:p>
        </p:txBody>
      </p:sp>
      <p:sp>
        <p:nvSpPr>
          <p:cNvPr id="67" name="TextBox 66"/>
          <p:cNvSpPr txBox="1"/>
          <p:nvPr/>
        </p:nvSpPr>
        <p:spPr>
          <a:xfrm>
            <a:off x="11809507" y="14565303"/>
            <a:ext cx="2279855" cy="461665"/>
          </a:xfrm>
          <a:prstGeom prst="rect">
            <a:avLst/>
          </a:prstGeom>
          <a:noFill/>
        </p:spPr>
        <p:txBody>
          <a:bodyPr wrap="none" rtlCol="0">
            <a:spAutoFit/>
          </a:bodyPr>
          <a:lstStyle/>
          <a:p>
            <a:r>
              <a:rPr lang="en-US" sz="2400" b="1" dirty="0" smtClean="0"/>
              <a:t>Structure of PEG</a:t>
            </a:r>
            <a:endParaRPr lang="en-US" sz="2400" b="1" dirty="0"/>
          </a:p>
        </p:txBody>
      </p:sp>
      <p:pic>
        <p:nvPicPr>
          <p:cNvPr id="68"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368747" y="11961147"/>
            <a:ext cx="9144000" cy="542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10728</TotalTime>
  <Words>513</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Farishta</dc:creator>
  <cp:lastModifiedBy>GCA</cp:lastModifiedBy>
  <cp:revision>429</cp:revision>
  <dcterms:created xsi:type="dcterms:W3CDTF">2006-08-16T00:00:00Z</dcterms:created>
  <dcterms:modified xsi:type="dcterms:W3CDTF">2024-10-24T08:16:09Z</dcterms:modified>
</cp:coreProperties>
</file>